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282" r:id="rId2"/>
    <p:sldId id="391" r:id="rId3"/>
    <p:sldId id="332" r:id="rId4"/>
    <p:sldId id="393" r:id="rId5"/>
    <p:sldId id="361" r:id="rId6"/>
    <p:sldId id="356" r:id="rId7"/>
    <p:sldId id="357" r:id="rId8"/>
    <p:sldId id="360" r:id="rId9"/>
    <p:sldId id="368" r:id="rId10"/>
    <p:sldId id="394" r:id="rId11"/>
    <p:sldId id="358" r:id="rId12"/>
    <p:sldId id="386" r:id="rId13"/>
    <p:sldId id="396" r:id="rId14"/>
    <p:sldId id="395" r:id="rId15"/>
    <p:sldId id="387" r:id="rId16"/>
    <p:sldId id="388" r:id="rId17"/>
    <p:sldId id="397" r:id="rId18"/>
    <p:sldId id="398" r:id="rId19"/>
    <p:sldId id="399" r:id="rId20"/>
    <p:sldId id="340" r:id="rId21"/>
    <p:sldId id="400" r:id="rId22"/>
    <p:sldId id="401" r:id="rId23"/>
    <p:sldId id="362" r:id="rId24"/>
    <p:sldId id="364" r:id="rId25"/>
    <p:sldId id="403" r:id="rId26"/>
    <p:sldId id="404" r:id="rId27"/>
    <p:sldId id="405" r:id="rId28"/>
    <p:sldId id="257" r:id="rId29"/>
    <p:sldId id="258" r:id="rId30"/>
    <p:sldId id="259" r:id="rId31"/>
    <p:sldId id="260" r:id="rId32"/>
    <p:sldId id="261" r:id="rId33"/>
    <p:sldId id="262" r:id="rId34"/>
    <p:sldId id="264" r:id="rId35"/>
    <p:sldId id="263" r:id="rId36"/>
    <p:sldId id="406" r:id="rId37"/>
    <p:sldId id="371" r:id="rId38"/>
    <p:sldId id="407" r:id="rId39"/>
    <p:sldId id="300" r:id="rId40"/>
    <p:sldId id="408" r:id="rId41"/>
    <p:sldId id="409" r:id="rId42"/>
    <p:sldId id="410" r:id="rId43"/>
    <p:sldId id="412" r:id="rId44"/>
    <p:sldId id="413" r:id="rId45"/>
    <p:sldId id="414" r:id="rId46"/>
    <p:sldId id="415" r:id="rId47"/>
    <p:sldId id="350" r:id="rId48"/>
    <p:sldId id="347" r:id="rId49"/>
    <p:sldId id="348" r:id="rId50"/>
    <p:sldId id="349" r:id="rId51"/>
    <p:sldId id="373" r:id="rId52"/>
    <p:sldId id="376" r:id="rId53"/>
    <p:sldId id="411" r:id="rId54"/>
    <p:sldId id="372" r:id="rId55"/>
    <p:sldId id="390" r:id="rId56"/>
    <p:sldId id="416" r:id="rId57"/>
    <p:sldId id="417" r:id="rId58"/>
    <p:sldId id="378" r:id="rId59"/>
    <p:sldId id="418" r:id="rId60"/>
    <p:sldId id="377" r:id="rId61"/>
    <p:sldId id="419" r:id="rId62"/>
    <p:sldId id="382" r:id="rId63"/>
    <p:sldId id="420" r:id="rId64"/>
    <p:sldId id="383" r:id="rId65"/>
    <p:sldId id="422" r:id="rId66"/>
    <p:sldId id="421" r:id="rId67"/>
    <p:sldId id="423" r:id="rId68"/>
    <p:sldId id="424" r:id="rId69"/>
    <p:sldId id="430" r:id="rId70"/>
    <p:sldId id="429" r:id="rId71"/>
    <p:sldId id="432" r:id="rId72"/>
    <p:sldId id="431" r:id="rId73"/>
    <p:sldId id="433" r:id="rId74"/>
    <p:sldId id="434" r:id="rId75"/>
    <p:sldId id="435" r:id="rId76"/>
    <p:sldId id="436" r:id="rId77"/>
    <p:sldId id="389" r:id="rId78"/>
    <p:sldId id="427" r:id="rId79"/>
    <p:sldId id="425" r:id="rId80"/>
    <p:sldId id="426" r:id="rId81"/>
    <p:sldId id="392" r:id="rId82"/>
    <p:sldId id="313"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leen Krach" initials="KK" lastIdx="2" clrIdx="0">
    <p:extLst>
      <p:ext uri="{19B8F6BF-5375-455C-9EA6-DF929625EA0E}">
        <p15:presenceInfo xmlns:p15="http://schemas.microsoft.com/office/powerpoint/2012/main" userId="1a793f62c3538e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783041"/>
    <a:srgbClr val="E7E7E7"/>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4A693-16C8-4105-9BCC-3ED212A4616E}" v="29" dt="2023-08-31T20:46:56.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2" d="100"/>
          <a:sy n="112" d="100"/>
        </p:scale>
        <p:origin x="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18</c:v>
                </c:pt>
                <c:pt idx="1">
                  <c:v>19</c:v>
                </c:pt>
                <c:pt idx="2">
                  <c:v>20</c:v>
                </c:pt>
                <c:pt idx="3">
                  <c:v>18</c:v>
                </c:pt>
                <c:pt idx="4">
                  <c:v>18</c:v>
                </c:pt>
                <c:pt idx="5">
                  <c:v>21</c:v>
                </c:pt>
                <c:pt idx="6">
                  <c:v>23</c:v>
                </c:pt>
                <c:pt idx="7">
                  <c:v>24</c:v>
                </c:pt>
                <c:pt idx="8">
                  <c:v>20</c:v>
                </c:pt>
                <c:pt idx="9">
                  <c:v>24</c:v>
                </c:pt>
                <c:pt idx="10">
                  <c:v>25</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12</c:v>
                </c:pt>
                <c:pt idx="1">
                  <c:v>14</c:v>
                </c:pt>
                <c:pt idx="2">
                  <c:v>13</c:v>
                </c:pt>
                <c:pt idx="3">
                  <c:v>15</c:v>
                </c:pt>
                <c:pt idx="4">
                  <c:v>16</c:v>
                </c:pt>
                <c:pt idx="5">
                  <c:v>17</c:v>
                </c:pt>
                <c:pt idx="6">
                  <c:v>19</c:v>
                </c:pt>
                <c:pt idx="7">
                  <c:v>19</c:v>
                </c:pt>
                <c:pt idx="8">
                  <c:v>21</c:v>
                </c:pt>
                <c:pt idx="9">
                  <c:v>22</c:v>
                </c:pt>
                <c:pt idx="10">
                  <c:v>23</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ax val="24"/>
          <c:min val="1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12</c:v>
                </c:pt>
                <c:pt idx="1">
                  <c:v>14</c:v>
                </c:pt>
                <c:pt idx="2">
                  <c:v>13</c:v>
                </c:pt>
                <c:pt idx="3">
                  <c:v>15</c:v>
                </c:pt>
                <c:pt idx="4">
                  <c:v>16</c:v>
                </c:pt>
                <c:pt idx="5">
                  <c:v>17</c:v>
                </c:pt>
                <c:pt idx="6">
                  <c:v>19</c:v>
                </c:pt>
                <c:pt idx="7">
                  <c:v>19</c:v>
                </c:pt>
                <c:pt idx="8">
                  <c:v>21</c:v>
                </c:pt>
                <c:pt idx="9">
                  <c:v>22</c:v>
                </c:pt>
                <c:pt idx="10">
                  <c:v>23</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ax val="24"/>
          <c:min val="1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12</c:v>
                </c:pt>
                <c:pt idx="1">
                  <c:v>14</c:v>
                </c:pt>
                <c:pt idx="2">
                  <c:v>13</c:v>
                </c:pt>
                <c:pt idx="3">
                  <c:v>15</c:v>
                </c:pt>
                <c:pt idx="4">
                  <c:v>16</c:v>
                </c:pt>
                <c:pt idx="5">
                  <c:v>17</c:v>
                </c:pt>
                <c:pt idx="6">
                  <c:v>19</c:v>
                </c:pt>
                <c:pt idx="7">
                  <c:v>19</c:v>
                </c:pt>
                <c:pt idx="8">
                  <c:v>21</c:v>
                </c:pt>
                <c:pt idx="9">
                  <c:v>22</c:v>
                </c:pt>
                <c:pt idx="10">
                  <c:v>23</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ax val="24"/>
          <c:min val="1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12</c:v>
                </c:pt>
                <c:pt idx="1">
                  <c:v>14</c:v>
                </c:pt>
                <c:pt idx="2">
                  <c:v>13</c:v>
                </c:pt>
                <c:pt idx="3">
                  <c:v>15</c:v>
                </c:pt>
                <c:pt idx="4">
                  <c:v>16</c:v>
                </c:pt>
                <c:pt idx="5">
                  <c:v>17</c:v>
                </c:pt>
                <c:pt idx="6">
                  <c:v>19</c:v>
                </c:pt>
                <c:pt idx="7">
                  <c:v>19</c:v>
                </c:pt>
                <c:pt idx="8">
                  <c:v>21</c:v>
                </c:pt>
                <c:pt idx="9">
                  <c:v>22</c:v>
                </c:pt>
                <c:pt idx="10">
                  <c:v>23</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ax val="24"/>
          <c:min val="1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12</c:v>
                </c:pt>
                <c:pt idx="1">
                  <c:v>14</c:v>
                </c:pt>
                <c:pt idx="2">
                  <c:v>13</c:v>
                </c:pt>
                <c:pt idx="3">
                  <c:v>15</c:v>
                </c:pt>
                <c:pt idx="4">
                  <c:v>16</c:v>
                </c:pt>
                <c:pt idx="5">
                  <c:v>17</c:v>
                </c:pt>
                <c:pt idx="6">
                  <c:v>19</c:v>
                </c:pt>
                <c:pt idx="7">
                  <c:v>19</c:v>
                </c:pt>
                <c:pt idx="8">
                  <c:v>21</c:v>
                </c:pt>
                <c:pt idx="9">
                  <c:v>22</c:v>
                </c:pt>
                <c:pt idx="10">
                  <c:v>23</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ax val="24"/>
          <c:min val="1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12</c:v>
                </c:pt>
                <c:pt idx="1">
                  <c:v>14</c:v>
                </c:pt>
                <c:pt idx="2">
                  <c:v>13</c:v>
                </c:pt>
                <c:pt idx="3">
                  <c:v>15</c:v>
                </c:pt>
                <c:pt idx="4">
                  <c:v>16</c:v>
                </c:pt>
                <c:pt idx="5">
                  <c:v>17</c:v>
                </c:pt>
                <c:pt idx="6">
                  <c:v>19</c:v>
                </c:pt>
                <c:pt idx="7">
                  <c:v>19</c:v>
                </c:pt>
                <c:pt idx="8">
                  <c:v>21</c:v>
                </c:pt>
                <c:pt idx="9">
                  <c:v>22</c:v>
                </c:pt>
                <c:pt idx="10">
                  <c:v>23</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ax val="24"/>
          <c:min val="1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Julia’s Progress: Goal Line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50800" cap="rnd">
                <a:solidFill>
                  <a:schemeClr val="bg1"/>
                </a:solidFill>
                <a:prstDash val="sysDot"/>
              </a:ln>
              <a:effectLst/>
            </c:spPr>
            <c:trendlineType val="linear"/>
            <c:dispRSqr val="0"/>
            <c:dispEq val="0"/>
          </c:trendline>
          <c:cat>
            <c:strRef>
              <c:f>Sheet1!$A$2:$A$13</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Sheet1!$B$2:$B$13</c:f>
              <c:numCache>
                <c:formatCode>General</c:formatCode>
                <c:ptCount val="12"/>
                <c:pt idx="0">
                  <c:v>13</c:v>
                </c:pt>
                <c:pt idx="11">
                  <c:v>16.600000000000001</c:v>
                </c:pt>
              </c:numCache>
            </c:numRef>
          </c:val>
          <c:smooth val="0"/>
          <c:extLst>
            <c:ext xmlns:c16="http://schemas.microsoft.com/office/drawing/2014/chart" uri="{C3380CC4-5D6E-409C-BE32-E72D297353CC}">
              <c16:uniqueId val="{00000000-C1B5-4911-851E-FABD91443C5A}"/>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l"/>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Julia’s Progress: Goal Line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50800" cap="rnd">
                <a:solidFill>
                  <a:schemeClr val="bg1"/>
                </a:solidFill>
                <a:prstDash val="sysDot"/>
              </a:ln>
              <a:effectLst/>
            </c:spPr>
            <c:trendlineType val="linear"/>
            <c:dispRSqr val="0"/>
            <c:dispEq val="0"/>
          </c:trendline>
          <c:cat>
            <c:strRef>
              <c:f>Sheet1!$A$2:$A$13</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Sheet1!$B$2:$B$13</c:f>
              <c:numCache>
                <c:formatCode>General</c:formatCode>
                <c:ptCount val="12"/>
                <c:pt idx="0">
                  <c:v>13</c:v>
                </c:pt>
                <c:pt idx="11">
                  <c:v>16.600000000000001</c:v>
                </c:pt>
              </c:numCache>
            </c:numRef>
          </c:val>
          <c:smooth val="0"/>
          <c:extLst>
            <c:ext xmlns:c16="http://schemas.microsoft.com/office/drawing/2014/chart" uri="{C3380CC4-5D6E-409C-BE32-E72D297353CC}">
              <c16:uniqueId val="{00000000-C1B5-4911-851E-FABD91443C5A}"/>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l"/>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Julia’s Progress: Goal Line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50800" cap="rnd">
                <a:solidFill>
                  <a:schemeClr val="bg1"/>
                </a:solidFill>
                <a:prstDash val="sysDot"/>
              </a:ln>
              <a:effectLst/>
            </c:spPr>
            <c:trendlineType val="linear"/>
            <c:dispRSqr val="0"/>
            <c:dispEq val="0"/>
          </c:trendline>
          <c:cat>
            <c:strRef>
              <c:f>Sheet1!$A$2:$A$13</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Sheet1!$B$2:$B$13</c:f>
              <c:numCache>
                <c:formatCode>General</c:formatCode>
                <c:ptCount val="12"/>
                <c:pt idx="0">
                  <c:v>13</c:v>
                </c:pt>
                <c:pt idx="11">
                  <c:v>16.600000000000001</c:v>
                </c:pt>
              </c:numCache>
            </c:numRef>
          </c:val>
          <c:smooth val="0"/>
          <c:extLst>
            <c:ext xmlns:c16="http://schemas.microsoft.com/office/drawing/2014/chart" uri="{C3380CC4-5D6E-409C-BE32-E72D297353CC}">
              <c16:uniqueId val="{00000000-C1B5-4911-851E-FABD91443C5A}"/>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l"/>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50800" cap="rnd">
                <a:solidFill>
                  <a:schemeClr val="bg1"/>
                </a:solidFill>
                <a:prstDash val="sysDot"/>
              </a:ln>
              <a:effectLst/>
            </c:spPr>
            <c:trendlineType val="linear"/>
            <c:dispRSqr val="0"/>
            <c:dispEq val="0"/>
          </c:trendline>
          <c:cat>
            <c:strRef>
              <c:f>Sheet1!$A$2:$A$13</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Sheet1!$B$2:$B$13</c:f>
              <c:numCache>
                <c:formatCode>General</c:formatCode>
                <c:ptCount val="12"/>
                <c:pt idx="0">
                  <c:v>13</c:v>
                </c:pt>
                <c:pt idx="11">
                  <c:v>16.600000000000001</c:v>
                </c:pt>
              </c:numCache>
            </c:numRef>
          </c:val>
          <c:smooth val="0"/>
          <c:extLst>
            <c:ext xmlns:c16="http://schemas.microsoft.com/office/drawing/2014/chart" uri="{C3380CC4-5D6E-409C-BE32-E72D297353CC}">
              <c16:uniqueId val="{00000000-C1B5-4911-851E-FABD91443C5A}"/>
            </c:ext>
          </c:extLst>
        </c:ser>
        <c:ser>
          <c:idx val="1"/>
          <c:order val="1"/>
          <c:tx>
            <c:strRef>
              <c:f>Sheet1!$C$1</c:f>
              <c:strCache>
                <c:ptCount val="1"/>
                <c:pt idx="0">
                  <c:v>Trend</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trendline>
            <c:spPr>
              <a:ln w="41275" cap="rnd">
                <a:solidFill>
                  <a:srgbClr val="FFC000"/>
                </a:solidFill>
                <a:prstDash val="sysDash"/>
              </a:ln>
              <a:effectLst/>
            </c:spPr>
            <c:trendlineType val="linear"/>
            <c:dispRSqr val="0"/>
            <c:dispEq val="0"/>
          </c:trendline>
          <c:cat>
            <c:strRef>
              <c:f>Sheet1!$A$2:$A$13</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Sheet1!$C$2:$C$13</c:f>
              <c:numCache>
                <c:formatCode>General</c:formatCode>
                <c:ptCount val="12"/>
                <c:pt idx="0">
                  <c:v>13</c:v>
                </c:pt>
                <c:pt idx="11">
                  <c:v>22</c:v>
                </c:pt>
              </c:numCache>
            </c:numRef>
          </c:val>
          <c:smooth val="0"/>
          <c:extLst>
            <c:ext xmlns:c16="http://schemas.microsoft.com/office/drawing/2014/chart" uri="{C3380CC4-5D6E-409C-BE32-E72D297353CC}">
              <c16:uniqueId val="{00000000-3329-4808-AD3A-AC102A01CCCD}"/>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18</c:v>
                </c:pt>
                <c:pt idx="1">
                  <c:v>19</c:v>
                </c:pt>
                <c:pt idx="2">
                  <c:v>20</c:v>
                </c:pt>
                <c:pt idx="3">
                  <c:v>18</c:v>
                </c:pt>
                <c:pt idx="4">
                  <c:v>18</c:v>
                </c:pt>
                <c:pt idx="5">
                  <c:v>21</c:v>
                </c:pt>
                <c:pt idx="6">
                  <c:v>23</c:v>
                </c:pt>
                <c:pt idx="7">
                  <c:v>24</c:v>
                </c:pt>
                <c:pt idx="8">
                  <c:v>20</c:v>
                </c:pt>
                <c:pt idx="9">
                  <c:v>24</c:v>
                </c:pt>
                <c:pt idx="10">
                  <c:v>25</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Scores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Sheet1!$A$2:$A$16</c:f>
              <c:strCache>
                <c:ptCount val="13"/>
                <c:pt idx="0">
                  <c:v>BL 1</c:v>
                </c:pt>
                <c:pt idx="1">
                  <c:v>BL 2</c:v>
                </c:pt>
                <c:pt idx="2">
                  <c:v>BL 3</c:v>
                </c:pt>
                <c:pt idx="3">
                  <c:v>Wk1</c:v>
                </c:pt>
                <c:pt idx="4">
                  <c:v>Wk2</c:v>
                </c:pt>
                <c:pt idx="5">
                  <c:v>Wk3</c:v>
                </c:pt>
                <c:pt idx="6">
                  <c:v>Wk4</c:v>
                </c:pt>
                <c:pt idx="7">
                  <c:v>Wk5</c:v>
                </c:pt>
                <c:pt idx="8">
                  <c:v>Wk6</c:v>
                </c:pt>
                <c:pt idx="9">
                  <c:v>Wk7</c:v>
                </c:pt>
                <c:pt idx="10">
                  <c:v>Wk8</c:v>
                </c:pt>
                <c:pt idx="11">
                  <c:v>Wk9</c:v>
                </c:pt>
                <c:pt idx="12">
                  <c:v>Wk10</c:v>
                </c:pt>
              </c:strCache>
              <c:extLst/>
            </c:strRef>
          </c:cat>
          <c:val>
            <c:numRef>
              <c:f>Sheet1!$B$2:$B$16</c:f>
              <c:numCache>
                <c:formatCode>General</c:formatCode>
                <c:ptCount val="13"/>
                <c:pt idx="0">
                  <c:v>70</c:v>
                </c:pt>
                <c:pt idx="1">
                  <c:v>80</c:v>
                </c:pt>
                <c:pt idx="2">
                  <c:v>90</c:v>
                </c:pt>
                <c:pt idx="3">
                  <c:v>80</c:v>
                </c:pt>
                <c:pt idx="4">
                  <c:v>70</c:v>
                </c:pt>
                <c:pt idx="5">
                  <c:v>60</c:v>
                </c:pt>
                <c:pt idx="6">
                  <c:v>70</c:v>
                </c:pt>
                <c:pt idx="7">
                  <c:v>50</c:v>
                </c:pt>
                <c:pt idx="8">
                  <c:v>40</c:v>
                </c:pt>
                <c:pt idx="9">
                  <c:v>80</c:v>
                </c:pt>
                <c:pt idx="10">
                  <c:v>40</c:v>
                </c:pt>
                <c:pt idx="11">
                  <c:v>60</c:v>
                </c:pt>
                <c:pt idx="12">
                  <c:v>70</c:v>
                </c:pt>
              </c:numCache>
              <c:extLst/>
            </c:numRef>
          </c:val>
          <c:smooth val="0"/>
          <c:extLst>
            <c:ext xmlns:c16="http://schemas.microsoft.com/office/drawing/2014/chart" uri="{C3380CC4-5D6E-409C-BE32-E72D297353CC}">
              <c16:uniqueId val="{00000001-EE43-4386-9869-FA0DA080B989}"/>
            </c:ext>
          </c:extLst>
        </c:ser>
        <c:dLbls>
          <c:dLblPos val="ctr"/>
          <c:showLegendKey val="0"/>
          <c:showVal val="1"/>
          <c:showCatName val="0"/>
          <c:showSerName val="0"/>
          <c:showPercent val="0"/>
          <c:showBubbleSize val="0"/>
        </c:dLbls>
        <c:marker val="1"/>
        <c:smooth val="0"/>
        <c:axId val="473905192"/>
        <c:axId val="473905520"/>
      </c:lineChart>
      <c:catAx>
        <c:axId val="47390519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Weeks of Intervention</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47390519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Scores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Sheet1!$A$2:$A$16</c:f>
              <c:strCache>
                <c:ptCount val="13"/>
                <c:pt idx="0">
                  <c:v>BL 1</c:v>
                </c:pt>
                <c:pt idx="1">
                  <c:v>BL 2</c:v>
                </c:pt>
                <c:pt idx="2">
                  <c:v>BL 3</c:v>
                </c:pt>
                <c:pt idx="3">
                  <c:v>Wk1</c:v>
                </c:pt>
                <c:pt idx="4">
                  <c:v>Wk2</c:v>
                </c:pt>
                <c:pt idx="5">
                  <c:v>Wk3</c:v>
                </c:pt>
                <c:pt idx="6">
                  <c:v>Wk4</c:v>
                </c:pt>
                <c:pt idx="7">
                  <c:v>Wk5</c:v>
                </c:pt>
                <c:pt idx="8">
                  <c:v>Wk6</c:v>
                </c:pt>
                <c:pt idx="9">
                  <c:v>Wk7</c:v>
                </c:pt>
                <c:pt idx="10">
                  <c:v>Wk8</c:v>
                </c:pt>
                <c:pt idx="11">
                  <c:v>Wk9</c:v>
                </c:pt>
                <c:pt idx="12">
                  <c:v>Wk10</c:v>
                </c:pt>
              </c:strCache>
              <c:extLst/>
            </c:strRef>
          </c:cat>
          <c:val>
            <c:numRef>
              <c:f>Sheet1!$B$2:$B$16</c:f>
              <c:numCache>
                <c:formatCode>General</c:formatCode>
                <c:ptCount val="13"/>
                <c:pt idx="0">
                  <c:v>70</c:v>
                </c:pt>
                <c:pt idx="1">
                  <c:v>80</c:v>
                </c:pt>
                <c:pt idx="2">
                  <c:v>90</c:v>
                </c:pt>
                <c:pt idx="3">
                  <c:v>80</c:v>
                </c:pt>
                <c:pt idx="4">
                  <c:v>70</c:v>
                </c:pt>
                <c:pt idx="5">
                  <c:v>60</c:v>
                </c:pt>
                <c:pt idx="6">
                  <c:v>70</c:v>
                </c:pt>
                <c:pt idx="7">
                  <c:v>50</c:v>
                </c:pt>
                <c:pt idx="8">
                  <c:v>40</c:v>
                </c:pt>
                <c:pt idx="9">
                  <c:v>80</c:v>
                </c:pt>
                <c:pt idx="10">
                  <c:v>40</c:v>
                </c:pt>
                <c:pt idx="11">
                  <c:v>60</c:v>
                </c:pt>
                <c:pt idx="12">
                  <c:v>70</c:v>
                </c:pt>
              </c:numCache>
              <c:extLst/>
            </c:numRef>
          </c:val>
          <c:smooth val="0"/>
          <c:extLst>
            <c:ext xmlns:c16="http://schemas.microsoft.com/office/drawing/2014/chart" uri="{C3380CC4-5D6E-409C-BE32-E72D297353CC}">
              <c16:uniqueId val="{00000001-EE43-4386-9869-FA0DA080B989}"/>
            </c:ext>
          </c:extLst>
        </c:ser>
        <c:dLbls>
          <c:dLblPos val="ctr"/>
          <c:showLegendKey val="0"/>
          <c:showVal val="1"/>
          <c:showCatName val="0"/>
          <c:showSerName val="0"/>
          <c:showPercent val="0"/>
          <c:showBubbleSize val="0"/>
        </c:dLbls>
        <c:marker val="1"/>
        <c:smooth val="0"/>
        <c:axId val="473905192"/>
        <c:axId val="473905520"/>
      </c:lineChart>
      <c:catAx>
        <c:axId val="47390519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Weeks of Intervention</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47390519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19050" cap="rnd">
                <a:solidFill>
                  <a:schemeClr val="accent1"/>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extLst/>
            </c:strRef>
          </c:cat>
          <c:val>
            <c:numRef>
              <c:f>Sheet1!$B$2:$B$14</c:f>
              <c:numCache>
                <c:formatCode>General</c:formatCode>
                <c:ptCount val="12"/>
                <c:pt idx="0">
                  <c:v>80</c:v>
                </c:pt>
                <c:pt idx="11">
                  <c:v>70</c:v>
                </c:pt>
              </c:numCache>
              <c:extLst/>
            </c:numRef>
          </c:val>
          <c:smooth val="0"/>
          <c:extLst>
            <c:ext xmlns:c16="http://schemas.microsoft.com/office/drawing/2014/chart" uri="{C3380CC4-5D6E-409C-BE32-E72D297353CC}">
              <c16:uniqueId val="{00000001-BE54-4960-BCDF-C993BDA4E684}"/>
            </c:ext>
          </c:extLst>
        </c:ser>
        <c:ser>
          <c:idx val="1"/>
          <c:order val="1"/>
          <c:tx>
            <c:strRef>
              <c:f>Sheet1!$C$1</c:f>
              <c:strCache>
                <c:ptCount val="1"/>
                <c:pt idx="0">
                  <c:v>Trend</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trendline>
            <c:spPr>
              <a:ln w="19050" cap="rnd">
                <a:solidFill>
                  <a:schemeClr val="accent2"/>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extLst/>
            </c:strRef>
          </c:cat>
          <c:val>
            <c:numRef>
              <c:f>Sheet1!$C$2:$C$14</c:f>
              <c:numCache>
                <c:formatCode>General</c:formatCode>
                <c:ptCount val="12"/>
                <c:pt idx="0">
                  <c:v>80</c:v>
                </c:pt>
                <c:pt idx="11">
                  <c:v>30</c:v>
                </c:pt>
              </c:numCache>
              <c:extLst/>
            </c:numRef>
          </c:val>
          <c:smooth val="0"/>
          <c:extLst>
            <c:ext xmlns:c16="http://schemas.microsoft.com/office/drawing/2014/chart" uri="{C3380CC4-5D6E-409C-BE32-E72D297353CC}">
              <c16:uniqueId val="{00000003-BE54-4960-BCDF-C993BDA4E684}"/>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19050" cap="rnd">
                <a:solidFill>
                  <a:schemeClr val="accent1"/>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extLst/>
            </c:strRef>
          </c:cat>
          <c:val>
            <c:numRef>
              <c:f>Sheet1!$B$2:$B$14</c:f>
              <c:numCache>
                <c:formatCode>General</c:formatCode>
                <c:ptCount val="12"/>
                <c:pt idx="0">
                  <c:v>80</c:v>
                </c:pt>
                <c:pt idx="11">
                  <c:v>70</c:v>
                </c:pt>
              </c:numCache>
              <c:extLst/>
            </c:numRef>
          </c:val>
          <c:smooth val="0"/>
          <c:extLst>
            <c:ext xmlns:c16="http://schemas.microsoft.com/office/drawing/2014/chart" uri="{C3380CC4-5D6E-409C-BE32-E72D297353CC}">
              <c16:uniqueId val="{00000001-BE54-4960-BCDF-C993BDA4E684}"/>
            </c:ext>
          </c:extLst>
        </c:ser>
        <c:ser>
          <c:idx val="1"/>
          <c:order val="1"/>
          <c:tx>
            <c:strRef>
              <c:f>Sheet1!$C$1</c:f>
              <c:strCache>
                <c:ptCount val="1"/>
                <c:pt idx="0">
                  <c:v>Trend</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trendline>
            <c:spPr>
              <a:ln w="19050" cap="rnd">
                <a:solidFill>
                  <a:schemeClr val="accent2"/>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extLst/>
            </c:strRef>
          </c:cat>
          <c:val>
            <c:numRef>
              <c:f>Sheet1!$C$2:$C$14</c:f>
              <c:numCache>
                <c:formatCode>General</c:formatCode>
                <c:ptCount val="12"/>
                <c:pt idx="0">
                  <c:v>80</c:v>
                </c:pt>
                <c:pt idx="11">
                  <c:v>30</c:v>
                </c:pt>
              </c:numCache>
              <c:extLst/>
            </c:numRef>
          </c:val>
          <c:smooth val="0"/>
          <c:extLst>
            <c:ext xmlns:c16="http://schemas.microsoft.com/office/drawing/2014/chart" uri="{C3380CC4-5D6E-409C-BE32-E72D297353CC}">
              <c16:uniqueId val="{00000003-BE54-4960-BCDF-C993BDA4E684}"/>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19050" cap="rnd">
                <a:solidFill>
                  <a:schemeClr val="accent1"/>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extLst/>
            </c:strRef>
          </c:cat>
          <c:val>
            <c:numRef>
              <c:f>Sheet1!$B$2:$B$14</c:f>
              <c:numCache>
                <c:formatCode>General</c:formatCode>
                <c:ptCount val="12"/>
                <c:pt idx="0">
                  <c:v>80</c:v>
                </c:pt>
                <c:pt idx="11">
                  <c:v>70</c:v>
                </c:pt>
              </c:numCache>
              <c:extLst/>
            </c:numRef>
          </c:val>
          <c:smooth val="0"/>
          <c:extLst>
            <c:ext xmlns:c16="http://schemas.microsoft.com/office/drawing/2014/chart" uri="{C3380CC4-5D6E-409C-BE32-E72D297353CC}">
              <c16:uniqueId val="{00000001-BE54-4960-BCDF-C993BDA4E684}"/>
            </c:ext>
          </c:extLst>
        </c:ser>
        <c:ser>
          <c:idx val="1"/>
          <c:order val="1"/>
          <c:tx>
            <c:strRef>
              <c:f>Sheet1!$C$1</c:f>
              <c:strCache>
                <c:ptCount val="1"/>
                <c:pt idx="0">
                  <c:v>Trend</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trendline>
            <c:spPr>
              <a:ln w="19050" cap="rnd">
                <a:solidFill>
                  <a:schemeClr val="accent2"/>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extLst/>
            </c:strRef>
          </c:cat>
          <c:val>
            <c:numRef>
              <c:f>Sheet1!$C$2:$C$14</c:f>
              <c:numCache>
                <c:formatCode>General</c:formatCode>
                <c:ptCount val="12"/>
                <c:pt idx="0">
                  <c:v>80</c:v>
                </c:pt>
                <c:pt idx="11">
                  <c:v>30</c:v>
                </c:pt>
              </c:numCache>
              <c:extLst/>
            </c:numRef>
          </c:val>
          <c:smooth val="0"/>
          <c:extLst>
            <c:ext xmlns:c16="http://schemas.microsoft.com/office/drawing/2014/chart" uri="{C3380CC4-5D6E-409C-BE32-E72D297353CC}">
              <c16:uniqueId val="{00000003-BE54-4960-BCDF-C993BDA4E684}"/>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19050" cap="rnd">
                <a:solidFill>
                  <a:schemeClr val="accent1"/>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extLst/>
            </c:strRef>
          </c:cat>
          <c:val>
            <c:numRef>
              <c:f>Sheet1!$B$2:$B$14</c:f>
              <c:numCache>
                <c:formatCode>General</c:formatCode>
                <c:ptCount val="12"/>
                <c:pt idx="0">
                  <c:v>80</c:v>
                </c:pt>
                <c:pt idx="11">
                  <c:v>70</c:v>
                </c:pt>
              </c:numCache>
              <c:extLst/>
            </c:numRef>
          </c:val>
          <c:smooth val="0"/>
          <c:extLst>
            <c:ext xmlns:c16="http://schemas.microsoft.com/office/drawing/2014/chart" uri="{C3380CC4-5D6E-409C-BE32-E72D297353CC}">
              <c16:uniqueId val="{00000001-A120-496E-8298-B0B1AADE58EB}"/>
            </c:ext>
          </c:extLst>
        </c:ser>
        <c:ser>
          <c:idx val="1"/>
          <c:order val="1"/>
          <c:tx>
            <c:strRef>
              <c:f>Sheet1!$C$1</c:f>
              <c:strCache>
                <c:ptCount val="1"/>
                <c:pt idx="0">
                  <c:v>Trend</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trendline>
            <c:spPr>
              <a:ln w="19050" cap="rnd">
                <a:solidFill>
                  <a:schemeClr val="accent2"/>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extLst/>
            </c:strRef>
          </c:cat>
          <c:val>
            <c:numRef>
              <c:f>Sheet1!$C$2:$C$14</c:f>
              <c:numCache>
                <c:formatCode>General</c:formatCode>
                <c:ptCount val="12"/>
                <c:pt idx="0">
                  <c:v>80</c:v>
                </c:pt>
                <c:pt idx="11">
                  <c:v>30</c:v>
                </c:pt>
              </c:numCache>
              <c:extLst/>
            </c:numRef>
          </c:val>
          <c:smooth val="0"/>
          <c:extLst>
            <c:ext xmlns:c16="http://schemas.microsoft.com/office/drawing/2014/chart" uri="{C3380CC4-5D6E-409C-BE32-E72D297353CC}">
              <c16:uniqueId val="{00000003-A120-496E-8298-B0B1AADE58EB}"/>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19050" cap="rnd">
                <a:solidFill>
                  <a:schemeClr val="accent1"/>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Sheet1!$B$2:$B$14</c:f>
              <c:numCache>
                <c:formatCode>General</c:formatCode>
                <c:ptCount val="13"/>
                <c:pt idx="0">
                  <c:v>5</c:v>
                </c:pt>
                <c:pt idx="11">
                  <c:v>13.9</c:v>
                </c:pt>
              </c:numCache>
            </c:numRef>
          </c:val>
          <c:smooth val="0"/>
          <c:extLst>
            <c:ext xmlns:c16="http://schemas.microsoft.com/office/drawing/2014/chart" uri="{C3380CC4-5D6E-409C-BE32-E72D297353CC}">
              <c16:uniqueId val="{00000001-C738-4050-AD5D-8CB41EACA895}"/>
            </c:ext>
          </c:extLst>
        </c:ser>
        <c:ser>
          <c:idx val="1"/>
          <c:order val="1"/>
          <c:tx>
            <c:strRef>
              <c:f>Sheet1!$C$1</c:f>
              <c:strCache>
                <c:ptCount val="1"/>
                <c:pt idx="0">
                  <c:v>Trend</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trendline>
            <c:spPr>
              <a:ln w="19050" cap="rnd">
                <a:solidFill>
                  <a:schemeClr val="accent2"/>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Sheet1!$C$2:$C$14</c:f>
              <c:numCache>
                <c:formatCode>General</c:formatCode>
                <c:ptCount val="13"/>
                <c:pt idx="0">
                  <c:v>5</c:v>
                </c:pt>
                <c:pt idx="11">
                  <c:v>14</c:v>
                </c:pt>
              </c:numCache>
            </c:numRef>
          </c:val>
          <c:smooth val="0"/>
          <c:extLst>
            <c:ext xmlns:c16="http://schemas.microsoft.com/office/drawing/2014/chart" uri="{C3380CC4-5D6E-409C-BE32-E72D297353CC}">
              <c16:uniqueId val="{00000003-C738-4050-AD5D-8CB41EACA895}"/>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max val="15"/>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Goal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trendline>
            <c:spPr>
              <a:ln w="19050" cap="rnd">
                <a:solidFill>
                  <a:schemeClr val="accent1"/>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Sheet1!$B$2:$B$14</c:f>
              <c:numCache>
                <c:formatCode>General</c:formatCode>
                <c:ptCount val="13"/>
                <c:pt idx="0">
                  <c:v>68</c:v>
                </c:pt>
                <c:pt idx="11">
                  <c:v>90</c:v>
                </c:pt>
              </c:numCache>
            </c:numRef>
          </c:val>
          <c:smooth val="0"/>
          <c:extLst>
            <c:ext xmlns:c16="http://schemas.microsoft.com/office/drawing/2014/chart" uri="{C3380CC4-5D6E-409C-BE32-E72D297353CC}">
              <c16:uniqueId val="{00000001-C738-4050-AD5D-8CB41EACA895}"/>
            </c:ext>
          </c:extLst>
        </c:ser>
        <c:ser>
          <c:idx val="1"/>
          <c:order val="1"/>
          <c:tx>
            <c:strRef>
              <c:f>Sheet1!$C$1</c:f>
              <c:strCache>
                <c:ptCount val="1"/>
                <c:pt idx="0">
                  <c:v>Trend</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trendline>
            <c:spPr>
              <a:ln w="19050" cap="rnd">
                <a:solidFill>
                  <a:schemeClr val="accent2"/>
                </a:solidFill>
                <a:prstDash val="sysDash"/>
              </a:ln>
              <a:effectLst/>
            </c:spPr>
            <c:trendlineType val="linear"/>
            <c:dispRSqr val="0"/>
            <c:dispEq val="0"/>
          </c:trendline>
          <c:cat>
            <c:strRef>
              <c:f>Sheet1!$A$2:$A$14</c:f>
              <c:strCache>
                <c:ptCount val="12"/>
                <c:pt idx="0">
                  <c:v>BL Median</c:v>
                </c:pt>
                <c:pt idx="1">
                  <c:v>Wk1</c:v>
                </c:pt>
                <c:pt idx="2">
                  <c:v>Wk2</c:v>
                </c:pt>
                <c:pt idx="3">
                  <c:v>Wk3</c:v>
                </c:pt>
                <c:pt idx="4">
                  <c:v>Wk4</c:v>
                </c:pt>
                <c:pt idx="5">
                  <c:v>Wk5</c:v>
                </c:pt>
                <c:pt idx="6">
                  <c:v>Wk6</c:v>
                </c:pt>
                <c:pt idx="7">
                  <c:v>Wk7</c:v>
                </c:pt>
                <c:pt idx="8">
                  <c:v>Wk8</c:v>
                </c:pt>
                <c:pt idx="9">
                  <c:v>Wk9</c:v>
                </c:pt>
                <c:pt idx="10">
                  <c:v>Wk10</c:v>
                </c:pt>
                <c:pt idx="11">
                  <c:v>End</c:v>
                </c:pt>
              </c:strCache>
            </c:strRef>
          </c:cat>
          <c:val>
            <c:numRef>
              <c:f>Sheet1!$C$2:$C$14</c:f>
              <c:numCache>
                <c:formatCode>General</c:formatCode>
                <c:ptCount val="13"/>
                <c:pt idx="0">
                  <c:v>68</c:v>
                </c:pt>
                <c:pt idx="11">
                  <c:v>92</c:v>
                </c:pt>
              </c:numCache>
            </c:numRef>
          </c:val>
          <c:smooth val="0"/>
          <c:extLst>
            <c:ext xmlns:c16="http://schemas.microsoft.com/office/drawing/2014/chart" uri="{C3380CC4-5D6E-409C-BE32-E72D297353CC}">
              <c16:uniqueId val="{00000003-C738-4050-AD5D-8CB41EACA895}"/>
            </c:ext>
          </c:extLst>
        </c:ser>
        <c:dLbls>
          <c:showLegendKey val="0"/>
          <c:showVal val="0"/>
          <c:showCatName val="0"/>
          <c:showSerName val="0"/>
          <c:showPercent val="0"/>
          <c:showBubbleSize val="0"/>
        </c:dLbls>
        <c:marker val="1"/>
        <c:smooth val="0"/>
        <c:axId val="473905192"/>
        <c:axId val="473905520"/>
      </c:lineChart>
      <c:catAx>
        <c:axId val="473905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Weeks of Intervention</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05520"/>
        <c:crosses val="autoZero"/>
        <c:auto val="1"/>
        <c:lblAlgn val="ctr"/>
        <c:lblOffset val="100"/>
        <c:noMultiLvlLbl val="0"/>
      </c:catAx>
      <c:valAx>
        <c:axId val="473905520"/>
        <c:scaling>
          <c:orientation val="minMax"/>
          <c:min val="60"/>
        </c:scaling>
        <c:delete val="0"/>
        <c:axPos val="l"/>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05192"/>
        <c:crosses val="autoZero"/>
        <c:crossBetween val="between"/>
      </c:valAx>
      <c:spPr>
        <a:noFill/>
        <a:ln>
          <a:solidFill>
            <a:schemeClr val="accent1">
              <a:alpha val="96000"/>
            </a:schemeClr>
          </a:solid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18</c:v>
                </c:pt>
                <c:pt idx="1">
                  <c:v>19</c:v>
                </c:pt>
                <c:pt idx="2">
                  <c:v>20</c:v>
                </c:pt>
                <c:pt idx="3">
                  <c:v>18</c:v>
                </c:pt>
                <c:pt idx="4">
                  <c:v>18</c:v>
                </c:pt>
                <c:pt idx="5">
                  <c:v>21</c:v>
                </c:pt>
                <c:pt idx="6">
                  <c:v>23</c:v>
                </c:pt>
                <c:pt idx="7">
                  <c:v>24</c:v>
                </c:pt>
                <c:pt idx="8">
                  <c:v>20</c:v>
                </c:pt>
                <c:pt idx="9">
                  <c:v>24</c:v>
                </c:pt>
                <c:pt idx="10">
                  <c:v>25</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18</c:v>
                </c:pt>
                <c:pt idx="1">
                  <c:v>19</c:v>
                </c:pt>
                <c:pt idx="2">
                  <c:v>20</c:v>
                </c:pt>
                <c:pt idx="3">
                  <c:v>18</c:v>
                </c:pt>
                <c:pt idx="4">
                  <c:v>18</c:v>
                </c:pt>
                <c:pt idx="5">
                  <c:v>21</c:v>
                </c:pt>
                <c:pt idx="6">
                  <c:v>23</c:v>
                </c:pt>
                <c:pt idx="7">
                  <c:v>24</c:v>
                </c:pt>
                <c:pt idx="8">
                  <c:v>20</c:v>
                </c:pt>
                <c:pt idx="9">
                  <c:v>24</c:v>
                </c:pt>
                <c:pt idx="10">
                  <c:v>25</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18</c:v>
                </c:pt>
                <c:pt idx="1">
                  <c:v>19</c:v>
                </c:pt>
                <c:pt idx="2">
                  <c:v>20</c:v>
                </c:pt>
                <c:pt idx="3">
                  <c:v>18</c:v>
                </c:pt>
                <c:pt idx="4">
                  <c:v>18</c:v>
                </c:pt>
                <c:pt idx="5">
                  <c:v>21</c:v>
                </c:pt>
                <c:pt idx="6">
                  <c:v>23</c:v>
                </c:pt>
                <c:pt idx="7">
                  <c:v>24</c:v>
                </c:pt>
                <c:pt idx="8">
                  <c:v>20</c:v>
                </c:pt>
                <c:pt idx="9">
                  <c:v>24</c:v>
                </c:pt>
                <c:pt idx="10">
                  <c:v>25</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18</c:v>
                </c:pt>
                <c:pt idx="1">
                  <c:v>19</c:v>
                </c:pt>
                <c:pt idx="2">
                  <c:v>20</c:v>
                </c:pt>
                <c:pt idx="3">
                  <c:v>18</c:v>
                </c:pt>
                <c:pt idx="4">
                  <c:v>18</c:v>
                </c:pt>
                <c:pt idx="5">
                  <c:v>21</c:v>
                </c:pt>
                <c:pt idx="6">
                  <c:v>23</c:v>
                </c:pt>
                <c:pt idx="7">
                  <c:v>24</c:v>
                </c:pt>
                <c:pt idx="8">
                  <c:v>20</c:v>
                </c:pt>
                <c:pt idx="9">
                  <c:v>24</c:v>
                </c:pt>
                <c:pt idx="10">
                  <c:v>25</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18</c:v>
                </c:pt>
                <c:pt idx="1">
                  <c:v>19</c:v>
                </c:pt>
                <c:pt idx="2">
                  <c:v>20</c:v>
                </c:pt>
                <c:pt idx="3">
                  <c:v>18</c:v>
                </c:pt>
                <c:pt idx="4">
                  <c:v>18</c:v>
                </c:pt>
                <c:pt idx="5">
                  <c:v>21</c:v>
                </c:pt>
                <c:pt idx="6">
                  <c:v>23</c:v>
                </c:pt>
                <c:pt idx="7">
                  <c:v>24</c:v>
                </c:pt>
                <c:pt idx="8">
                  <c:v>20</c:v>
                </c:pt>
                <c:pt idx="9">
                  <c:v>24</c:v>
                </c:pt>
                <c:pt idx="10">
                  <c:v>25</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18</c:v>
                </c:pt>
                <c:pt idx="1">
                  <c:v>19</c:v>
                </c:pt>
                <c:pt idx="2">
                  <c:v>20</c:v>
                </c:pt>
                <c:pt idx="3">
                  <c:v>18</c:v>
                </c:pt>
                <c:pt idx="4">
                  <c:v>18</c:v>
                </c:pt>
                <c:pt idx="5">
                  <c:v>21</c:v>
                </c:pt>
                <c:pt idx="6">
                  <c:v>23</c:v>
                </c:pt>
                <c:pt idx="7">
                  <c:v>24</c:v>
                </c:pt>
                <c:pt idx="8">
                  <c:v>20</c:v>
                </c:pt>
                <c:pt idx="9">
                  <c:v>24</c:v>
                </c:pt>
                <c:pt idx="10">
                  <c:v>25</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BL 1</c:v>
                </c:pt>
                <c:pt idx="1">
                  <c:v>BL 2</c:v>
                </c:pt>
                <c:pt idx="2">
                  <c:v>BL 3</c:v>
                </c:pt>
                <c:pt idx="3">
                  <c:v>Int 1</c:v>
                </c:pt>
                <c:pt idx="4">
                  <c:v>Int 3</c:v>
                </c:pt>
                <c:pt idx="5">
                  <c:v>Int 5</c:v>
                </c:pt>
                <c:pt idx="6">
                  <c:v>Int 7</c:v>
                </c:pt>
                <c:pt idx="7">
                  <c:v>Int 9</c:v>
                </c:pt>
                <c:pt idx="8">
                  <c:v>Post 1</c:v>
                </c:pt>
                <c:pt idx="9">
                  <c:v>Post 2</c:v>
                </c:pt>
                <c:pt idx="10">
                  <c:v>Post 3</c:v>
                </c:pt>
              </c:strCache>
            </c:strRef>
          </c:cat>
          <c:val>
            <c:numRef>
              <c:f>Sheet1!$B$2:$B$12</c:f>
              <c:numCache>
                <c:formatCode>General</c:formatCode>
                <c:ptCount val="11"/>
                <c:pt idx="0">
                  <c:v>12</c:v>
                </c:pt>
                <c:pt idx="1">
                  <c:v>13</c:v>
                </c:pt>
                <c:pt idx="2">
                  <c:v>14</c:v>
                </c:pt>
                <c:pt idx="3">
                  <c:v>15</c:v>
                </c:pt>
                <c:pt idx="4">
                  <c:v>16</c:v>
                </c:pt>
                <c:pt idx="5">
                  <c:v>17</c:v>
                </c:pt>
                <c:pt idx="6">
                  <c:v>19</c:v>
                </c:pt>
                <c:pt idx="7">
                  <c:v>19</c:v>
                </c:pt>
                <c:pt idx="8">
                  <c:v>21</c:v>
                </c:pt>
                <c:pt idx="9">
                  <c:v>22</c:v>
                </c:pt>
                <c:pt idx="10">
                  <c:v>23</c:v>
                </c:pt>
              </c:numCache>
            </c:numRef>
          </c:val>
          <c:smooth val="0"/>
          <c:extLst>
            <c:ext xmlns:c16="http://schemas.microsoft.com/office/drawing/2014/chart" uri="{C3380CC4-5D6E-409C-BE32-E72D297353CC}">
              <c16:uniqueId val="{00000000-C782-4286-8C17-BB465CF097A1}"/>
            </c:ext>
          </c:extLst>
        </c:ser>
        <c:dLbls>
          <c:showLegendKey val="0"/>
          <c:showVal val="0"/>
          <c:showCatName val="0"/>
          <c:showSerName val="0"/>
          <c:showPercent val="0"/>
          <c:showBubbleSize val="0"/>
        </c:dLbls>
        <c:smooth val="0"/>
        <c:axId val="404813568"/>
        <c:axId val="404815864"/>
      </c:lineChart>
      <c:catAx>
        <c:axId val="40481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5864"/>
        <c:crosses val="autoZero"/>
        <c:auto val="1"/>
        <c:lblAlgn val="ctr"/>
        <c:lblOffset val="100"/>
        <c:noMultiLvlLbl val="0"/>
      </c:catAx>
      <c:valAx>
        <c:axId val="404815864"/>
        <c:scaling>
          <c:orientation val="minMax"/>
          <c:max val="24"/>
          <c:min val="1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81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10.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1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12.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13.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14.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15.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0.05598</cdr:x>
      <cdr:y>0.04092</cdr:y>
    </cdr:from>
    <cdr:to>
      <cdr:x>0.23496</cdr:x>
      <cdr:y>0.13273</cdr:y>
    </cdr:to>
    <cdr:sp macro="" textlink="">
      <cdr:nvSpPr>
        <cdr:cNvPr id="2" name="TextBox 4">
          <a:extLst xmlns:a="http://schemas.openxmlformats.org/drawingml/2006/main">
            <a:ext uri="{FF2B5EF4-FFF2-40B4-BE49-F238E27FC236}">
              <a16:creationId xmlns:a16="http://schemas.microsoft.com/office/drawing/2014/main" id="{DAF2FC1D-4A91-4D1D-9547-15E25C4B5A27}"/>
            </a:ext>
          </a:extLst>
        </cdr:cNvPr>
        <cdr:cNvSpPr txBox="1"/>
      </cdr:nvSpPr>
      <cdr:spPr>
        <a:xfrm xmlns:a="http://schemas.openxmlformats.org/drawingml/2006/main">
          <a:off x="563112" y="164605"/>
          <a:ext cx="180017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BL Range = 18-20</a:t>
          </a:r>
        </a:p>
      </cdr:txBody>
    </cdr:sp>
  </cdr:relSizeAnchor>
  <cdr:relSizeAnchor xmlns:cdr="http://schemas.openxmlformats.org/drawingml/2006/chartDrawing">
    <cdr:from>
      <cdr:x>0.37389</cdr:x>
      <cdr:y>0.04099</cdr:y>
    </cdr:from>
    <cdr:to>
      <cdr:x>0.64692</cdr:x>
      <cdr:y>0.1328</cdr:y>
    </cdr:to>
    <cdr:sp macro="" textlink="">
      <cdr:nvSpPr>
        <cdr:cNvPr id="3" name="TextBox 4">
          <a:extLst xmlns:a="http://schemas.openxmlformats.org/drawingml/2006/main">
            <a:ext uri="{FF2B5EF4-FFF2-40B4-BE49-F238E27FC236}">
              <a16:creationId xmlns:a16="http://schemas.microsoft.com/office/drawing/2014/main" id="{48607A2D-6BC4-4248-B843-53E502B5FECE}"/>
            </a:ext>
          </a:extLst>
        </cdr:cNvPr>
        <cdr:cNvSpPr txBox="1"/>
      </cdr:nvSpPr>
      <cdr:spPr>
        <a:xfrm xmlns:a="http://schemas.openxmlformats.org/drawingml/2006/main">
          <a:off x="3760730" y="164908"/>
          <a:ext cx="2746245" cy="36932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Intervention Range = 18-24</a:t>
          </a:r>
        </a:p>
      </cdr:txBody>
    </cdr:sp>
  </cdr:relSizeAnchor>
</c:userShapes>
</file>

<file path=ppt/drawings/drawing2.xml><?xml version="1.0" encoding="utf-8"?>
<c:userShapes xmlns:c="http://schemas.openxmlformats.org/drawingml/2006/chart">
  <cdr:relSizeAnchor xmlns:cdr="http://schemas.openxmlformats.org/drawingml/2006/chartDrawing">
    <cdr:from>
      <cdr:x>0.05598</cdr:x>
      <cdr:y>0.04092</cdr:y>
    </cdr:from>
    <cdr:to>
      <cdr:x>0.23496</cdr:x>
      <cdr:y>0.13273</cdr:y>
    </cdr:to>
    <cdr:sp macro="" textlink="">
      <cdr:nvSpPr>
        <cdr:cNvPr id="2" name="TextBox 4">
          <a:extLst xmlns:a="http://schemas.openxmlformats.org/drawingml/2006/main">
            <a:ext uri="{FF2B5EF4-FFF2-40B4-BE49-F238E27FC236}">
              <a16:creationId xmlns:a16="http://schemas.microsoft.com/office/drawing/2014/main" id="{DAF2FC1D-4A91-4D1D-9547-15E25C4B5A27}"/>
            </a:ext>
          </a:extLst>
        </cdr:cNvPr>
        <cdr:cNvSpPr txBox="1"/>
      </cdr:nvSpPr>
      <cdr:spPr>
        <a:xfrm xmlns:a="http://schemas.openxmlformats.org/drawingml/2006/main">
          <a:off x="563112" y="164605"/>
          <a:ext cx="180017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BL Range = 18-20</a:t>
          </a:r>
        </a:p>
      </cdr:txBody>
    </cdr:sp>
  </cdr:relSizeAnchor>
  <cdr:relSizeAnchor xmlns:cdr="http://schemas.openxmlformats.org/drawingml/2006/chartDrawing">
    <cdr:from>
      <cdr:x>0.42092</cdr:x>
      <cdr:y>0.05554</cdr:y>
    </cdr:from>
    <cdr:to>
      <cdr:x>0.69395</cdr:x>
      <cdr:y>0.14735</cdr:y>
    </cdr:to>
    <cdr:sp macro="" textlink="">
      <cdr:nvSpPr>
        <cdr:cNvPr id="3" name="TextBox 4">
          <a:extLst xmlns:a="http://schemas.openxmlformats.org/drawingml/2006/main">
            <a:ext uri="{FF2B5EF4-FFF2-40B4-BE49-F238E27FC236}">
              <a16:creationId xmlns:a16="http://schemas.microsoft.com/office/drawing/2014/main" id="{48607A2D-6BC4-4248-B843-53E502B5FECE}"/>
            </a:ext>
          </a:extLst>
        </cdr:cNvPr>
        <cdr:cNvSpPr txBox="1"/>
      </cdr:nvSpPr>
      <cdr:spPr>
        <a:xfrm xmlns:a="http://schemas.openxmlformats.org/drawingml/2006/main">
          <a:off x="4233766" y="223417"/>
          <a:ext cx="274626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Intervention Range = 18-24</a:t>
          </a:r>
        </a:p>
      </cdr:txBody>
    </cdr:sp>
  </cdr:relSizeAnchor>
</c:userShapes>
</file>

<file path=ppt/drawings/drawing3.xml><?xml version="1.0" encoding="utf-8"?>
<c:userShapes xmlns:c="http://schemas.openxmlformats.org/drawingml/2006/chart">
  <cdr:relSizeAnchor xmlns:cdr="http://schemas.openxmlformats.org/drawingml/2006/chartDrawing">
    <cdr:from>
      <cdr:x>0.05598</cdr:x>
      <cdr:y>0.04092</cdr:y>
    </cdr:from>
    <cdr:to>
      <cdr:x>0.23496</cdr:x>
      <cdr:y>0.13273</cdr:y>
    </cdr:to>
    <cdr:sp macro="" textlink="">
      <cdr:nvSpPr>
        <cdr:cNvPr id="2" name="TextBox 4">
          <a:extLst xmlns:a="http://schemas.openxmlformats.org/drawingml/2006/main">
            <a:ext uri="{FF2B5EF4-FFF2-40B4-BE49-F238E27FC236}">
              <a16:creationId xmlns:a16="http://schemas.microsoft.com/office/drawing/2014/main" id="{DAF2FC1D-4A91-4D1D-9547-15E25C4B5A27}"/>
            </a:ext>
          </a:extLst>
        </cdr:cNvPr>
        <cdr:cNvSpPr txBox="1"/>
      </cdr:nvSpPr>
      <cdr:spPr>
        <a:xfrm xmlns:a="http://schemas.openxmlformats.org/drawingml/2006/main">
          <a:off x="563112" y="164605"/>
          <a:ext cx="180017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BL Range = 18-20</a:t>
          </a:r>
        </a:p>
      </cdr:txBody>
    </cdr:sp>
  </cdr:relSizeAnchor>
  <cdr:relSizeAnchor xmlns:cdr="http://schemas.openxmlformats.org/drawingml/2006/chartDrawing">
    <cdr:from>
      <cdr:x>0.42092</cdr:x>
      <cdr:y>0.05554</cdr:y>
    </cdr:from>
    <cdr:to>
      <cdr:x>0.62319</cdr:x>
      <cdr:y>0.14735</cdr:y>
    </cdr:to>
    <cdr:sp macro="" textlink="">
      <cdr:nvSpPr>
        <cdr:cNvPr id="3" name="TextBox 4">
          <a:extLst xmlns:a="http://schemas.openxmlformats.org/drawingml/2006/main">
            <a:ext uri="{FF2B5EF4-FFF2-40B4-BE49-F238E27FC236}">
              <a16:creationId xmlns:a16="http://schemas.microsoft.com/office/drawing/2014/main" id="{48607A2D-6BC4-4248-B843-53E502B5FECE}"/>
            </a:ext>
          </a:extLst>
        </cdr:cNvPr>
        <cdr:cNvSpPr txBox="1"/>
      </cdr:nvSpPr>
      <cdr:spPr>
        <a:xfrm xmlns:a="http://schemas.openxmlformats.org/drawingml/2006/main">
          <a:off x="4233782" y="223422"/>
          <a:ext cx="2034531"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Intervention = 3 ND</a:t>
          </a:r>
        </a:p>
      </cdr:txBody>
    </cdr:sp>
  </cdr:relSizeAnchor>
  <cdr:relSizeAnchor xmlns:cdr="http://schemas.openxmlformats.org/drawingml/2006/chartDrawing">
    <cdr:from>
      <cdr:x>0.67024</cdr:x>
      <cdr:y>0.22426</cdr:y>
    </cdr:from>
    <cdr:to>
      <cdr:x>0.70109</cdr:x>
      <cdr:y>0.31694</cdr:y>
    </cdr:to>
    <cdr:sp macro="" textlink="">
      <cdr:nvSpPr>
        <cdr:cNvPr id="4" name="Explosion: 8 Points 3">
          <a:extLst xmlns:a="http://schemas.openxmlformats.org/drawingml/2006/main">
            <a:ext uri="{FF2B5EF4-FFF2-40B4-BE49-F238E27FC236}">
              <a16:creationId xmlns:a16="http://schemas.microsoft.com/office/drawing/2014/main" id="{0794F235-F629-4F03-AF83-7F369093B8F7}"/>
            </a:ext>
          </a:extLst>
        </cdr:cNvPr>
        <cdr:cNvSpPr/>
      </cdr:nvSpPr>
      <cdr:spPr>
        <a:xfrm xmlns:a="http://schemas.openxmlformats.org/drawingml/2006/main">
          <a:off x="6741519" y="902154"/>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0.49498</cdr:x>
      <cdr:y>0.43499</cdr:y>
    </cdr:from>
    <cdr:to>
      <cdr:x>0.52583</cdr:x>
      <cdr:y>0.52766</cdr:y>
    </cdr:to>
    <cdr:sp macro="" textlink="">
      <cdr:nvSpPr>
        <cdr:cNvPr id="5" name="Explosion: 8 Points 4">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4978686" y="1749856"/>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0.58188</cdr:x>
      <cdr:y>0.28825</cdr:y>
    </cdr:from>
    <cdr:to>
      <cdr:x>0.61273</cdr:x>
      <cdr:y>0.38092</cdr:y>
    </cdr:to>
    <cdr:sp macro="" textlink="">
      <cdr:nvSpPr>
        <cdr:cNvPr id="6" name="Explosion: 8 Points 5">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5852795" y="1159540"/>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0.84649</cdr:x>
      <cdr:y>0.22426</cdr:y>
    </cdr:from>
    <cdr:to>
      <cdr:x>0.87735</cdr:x>
      <cdr:y>0.31694</cdr:y>
    </cdr:to>
    <cdr:sp macro="" textlink="">
      <cdr:nvSpPr>
        <cdr:cNvPr id="7" name="Explosion: 8 Points 6">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8514366" y="902154"/>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0.93263</cdr:x>
      <cdr:y>0.14473</cdr:y>
    </cdr:from>
    <cdr:to>
      <cdr:x>0.96348</cdr:x>
      <cdr:y>0.2374</cdr:y>
    </cdr:to>
    <cdr:sp macro="" textlink="">
      <cdr:nvSpPr>
        <cdr:cNvPr id="8" name="Explosion: 8 Points 7">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9380775" y="582200"/>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0.67024</cdr:x>
      <cdr:y>0.22426</cdr:y>
    </cdr:from>
    <cdr:to>
      <cdr:x>0.70109</cdr:x>
      <cdr:y>0.31694</cdr:y>
    </cdr:to>
    <cdr:sp macro="" textlink="">
      <cdr:nvSpPr>
        <cdr:cNvPr id="4" name="Explosion: 8 Points 3">
          <a:extLst xmlns:a="http://schemas.openxmlformats.org/drawingml/2006/main">
            <a:ext uri="{FF2B5EF4-FFF2-40B4-BE49-F238E27FC236}">
              <a16:creationId xmlns:a16="http://schemas.microsoft.com/office/drawing/2014/main" id="{0794F235-F629-4F03-AF83-7F369093B8F7}"/>
            </a:ext>
          </a:extLst>
        </cdr:cNvPr>
        <cdr:cNvSpPr/>
      </cdr:nvSpPr>
      <cdr:spPr>
        <a:xfrm xmlns:a="http://schemas.openxmlformats.org/drawingml/2006/main">
          <a:off x="6741519" y="902154"/>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0.49498</cdr:x>
      <cdr:y>0.43499</cdr:y>
    </cdr:from>
    <cdr:to>
      <cdr:x>0.52583</cdr:x>
      <cdr:y>0.52766</cdr:y>
    </cdr:to>
    <cdr:sp macro="" textlink="">
      <cdr:nvSpPr>
        <cdr:cNvPr id="5" name="Explosion: 8 Points 4">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4978686" y="1749856"/>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0.58188</cdr:x>
      <cdr:y>0.28825</cdr:y>
    </cdr:from>
    <cdr:to>
      <cdr:x>0.61273</cdr:x>
      <cdr:y>0.38092</cdr:y>
    </cdr:to>
    <cdr:sp macro="" textlink="">
      <cdr:nvSpPr>
        <cdr:cNvPr id="6" name="Explosion: 8 Points 5">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5852795" y="1159540"/>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0.84649</cdr:x>
      <cdr:y>0.22426</cdr:y>
    </cdr:from>
    <cdr:to>
      <cdr:x>0.87735</cdr:x>
      <cdr:y>0.31694</cdr:y>
    </cdr:to>
    <cdr:sp macro="" textlink="">
      <cdr:nvSpPr>
        <cdr:cNvPr id="7" name="Explosion: 8 Points 6">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8514366" y="902154"/>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0.93263</cdr:x>
      <cdr:y>0.14473</cdr:y>
    </cdr:from>
    <cdr:to>
      <cdr:x>0.96348</cdr:x>
      <cdr:y>0.2374</cdr:y>
    </cdr:to>
    <cdr:sp macro="" textlink="">
      <cdr:nvSpPr>
        <cdr:cNvPr id="8" name="Explosion: 8 Points 7">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9380775" y="582200"/>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0.67024</cdr:x>
      <cdr:y>0.22426</cdr:y>
    </cdr:from>
    <cdr:to>
      <cdr:x>0.70109</cdr:x>
      <cdr:y>0.31694</cdr:y>
    </cdr:to>
    <cdr:sp macro="" textlink="">
      <cdr:nvSpPr>
        <cdr:cNvPr id="4" name="Explosion: 8 Points 3">
          <a:extLst xmlns:a="http://schemas.openxmlformats.org/drawingml/2006/main">
            <a:ext uri="{FF2B5EF4-FFF2-40B4-BE49-F238E27FC236}">
              <a16:creationId xmlns:a16="http://schemas.microsoft.com/office/drawing/2014/main" id="{0794F235-F629-4F03-AF83-7F369093B8F7}"/>
            </a:ext>
          </a:extLst>
        </cdr:cNvPr>
        <cdr:cNvSpPr/>
      </cdr:nvSpPr>
      <cdr:spPr>
        <a:xfrm xmlns:a="http://schemas.openxmlformats.org/drawingml/2006/main">
          <a:off x="6741519" y="902154"/>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0.49498</cdr:x>
      <cdr:y>0.43499</cdr:y>
    </cdr:from>
    <cdr:to>
      <cdr:x>0.52583</cdr:x>
      <cdr:y>0.52766</cdr:y>
    </cdr:to>
    <cdr:sp macro="" textlink="">
      <cdr:nvSpPr>
        <cdr:cNvPr id="5" name="Explosion: 8 Points 4">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4978686" y="1749856"/>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0.58188</cdr:x>
      <cdr:y>0.28825</cdr:y>
    </cdr:from>
    <cdr:to>
      <cdr:x>0.61273</cdr:x>
      <cdr:y>0.38092</cdr:y>
    </cdr:to>
    <cdr:sp macro="" textlink="">
      <cdr:nvSpPr>
        <cdr:cNvPr id="6" name="Explosion: 8 Points 5">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5852795" y="1159540"/>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0.84649</cdr:x>
      <cdr:y>0.22426</cdr:y>
    </cdr:from>
    <cdr:to>
      <cdr:x>0.87735</cdr:x>
      <cdr:y>0.31694</cdr:y>
    </cdr:to>
    <cdr:sp macro="" textlink="">
      <cdr:nvSpPr>
        <cdr:cNvPr id="7" name="Explosion: 8 Points 6">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8514366" y="902154"/>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0.93263</cdr:x>
      <cdr:y>0.14473</cdr:y>
    </cdr:from>
    <cdr:to>
      <cdr:x>0.96348</cdr:x>
      <cdr:y>0.2374</cdr:y>
    </cdr:to>
    <cdr:sp macro="" textlink="">
      <cdr:nvSpPr>
        <cdr:cNvPr id="8" name="Explosion: 8 Points 7">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9380775" y="582200"/>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0.67024</cdr:x>
      <cdr:y>0.22426</cdr:y>
    </cdr:from>
    <cdr:to>
      <cdr:x>0.70109</cdr:x>
      <cdr:y>0.31694</cdr:y>
    </cdr:to>
    <cdr:sp macro="" textlink="">
      <cdr:nvSpPr>
        <cdr:cNvPr id="4" name="Explosion: 8 Points 3">
          <a:extLst xmlns:a="http://schemas.openxmlformats.org/drawingml/2006/main">
            <a:ext uri="{FF2B5EF4-FFF2-40B4-BE49-F238E27FC236}">
              <a16:creationId xmlns:a16="http://schemas.microsoft.com/office/drawing/2014/main" id="{0794F235-F629-4F03-AF83-7F369093B8F7}"/>
            </a:ext>
          </a:extLst>
        </cdr:cNvPr>
        <cdr:cNvSpPr/>
      </cdr:nvSpPr>
      <cdr:spPr>
        <a:xfrm xmlns:a="http://schemas.openxmlformats.org/drawingml/2006/main">
          <a:off x="6741519" y="902154"/>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0.49498</cdr:x>
      <cdr:y>0.43499</cdr:y>
    </cdr:from>
    <cdr:to>
      <cdr:x>0.52583</cdr:x>
      <cdr:y>0.52766</cdr:y>
    </cdr:to>
    <cdr:sp macro="" textlink="">
      <cdr:nvSpPr>
        <cdr:cNvPr id="5" name="Explosion: 8 Points 4">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4978686" y="1749856"/>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0.58188</cdr:x>
      <cdr:y>0.28825</cdr:y>
    </cdr:from>
    <cdr:to>
      <cdr:x>0.61273</cdr:x>
      <cdr:y>0.38092</cdr:y>
    </cdr:to>
    <cdr:sp macro="" textlink="">
      <cdr:nvSpPr>
        <cdr:cNvPr id="6" name="Explosion: 8 Points 5">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5852795" y="1159540"/>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0.84649</cdr:x>
      <cdr:y>0.22426</cdr:y>
    </cdr:from>
    <cdr:to>
      <cdr:x>0.87735</cdr:x>
      <cdr:y>0.31694</cdr:y>
    </cdr:to>
    <cdr:sp macro="" textlink="">
      <cdr:nvSpPr>
        <cdr:cNvPr id="7" name="Explosion: 8 Points 6">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8514366" y="902154"/>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0.93263</cdr:x>
      <cdr:y>0.14473</cdr:y>
    </cdr:from>
    <cdr:to>
      <cdr:x>0.96348</cdr:x>
      <cdr:y>0.2374</cdr:y>
    </cdr:to>
    <cdr:sp macro="" textlink="">
      <cdr:nvSpPr>
        <cdr:cNvPr id="8" name="Explosion: 8 Points 7">
          <a:extLst xmlns:a="http://schemas.openxmlformats.org/drawingml/2006/main">
            <a:ext uri="{FF2B5EF4-FFF2-40B4-BE49-F238E27FC236}">
              <a16:creationId xmlns:a16="http://schemas.microsoft.com/office/drawing/2014/main" id="{9480E4E2-9506-4F7D-8061-B098D4FE70CF}"/>
            </a:ext>
          </a:extLst>
        </cdr:cNvPr>
        <cdr:cNvSpPr/>
      </cdr:nvSpPr>
      <cdr:spPr>
        <a:xfrm xmlns:a="http://schemas.openxmlformats.org/drawingml/2006/main">
          <a:off x="9380775" y="582200"/>
          <a:ext cx="310334" cy="372789"/>
        </a:xfrm>
        <a:prstGeom xmlns:a="http://schemas.openxmlformats.org/drawingml/2006/main" prst="irregularSeal1">
          <a:avLst/>
        </a:prstGeom>
        <a:solidFill xmlns:a="http://schemas.openxmlformats.org/drawingml/2006/main">
          <a:schemeClr val="bg2">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A9415-9DD7-483E-9BBE-45AB41009972}" type="datetimeFigureOut">
              <a:rPr lang="en-US" smtClean="0"/>
              <a:t>9/22/23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5158C-D438-4468-8E79-1AD02CF6B06A}" type="slidenum">
              <a:rPr lang="en-US" smtClean="0"/>
              <a:t>‹#›</a:t>
            </a:fld>
            <a:endParaRPr lang="en-US"/>
          </a:p>
        </p:txBody>
      </p:sp>
    </p:spTree>
    <p:extLst>
      <p:ext uri="{BB962C8B-B14F-4D97-AF65-F5344CB8AC3E}">
        <p14:creationId xmlns:p14="http://schemas.microsoft.com/office/powerpoint/2010/main" val="184127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EAF17-8EC9-411C-BFD6-46116369915C}" type="slidenum">
              <a:rPr lang="en-US" smtClean="0"/>
              <a:t>23</a:t>
            </a:fld>
            <a:endParaRPr lang="en-US" dirty="0"/>
          </a:p>
        </p:txBody>
      </p:sp>
    </p:spTree>
    <p:extLst>
      <p:ext uri="{BB962C8B-B14F-4D97-AF65-F5344CB8AC3E}">
        <p14:creationId xmlns:p14="http://schemas.microsoft.com/office/powerpoint/2010/main" val="869642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EAF17-8EC9-411C-BFD6-46116369915C}" type="slidenum">
              <a:rPr lang="en-US" smtClean="0"/>
              <a:t>24</a:t>
            </a:fld>
            <a:endParaRPr lang="en-US" dirty="0"/>
          </a:p>
        </p:txBody>
      </p:sp>
    </p:spTree>
    <p:extLst>
      <p:ext uri="{BB962C8B-B14F-4D97-AF65-F5344CB8AC3E}">
        <p14:creationId xmlns:p14="http://schemas.microsoft.com/office/powerpoint/2010/main" val="178952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B460-E47B-4565-ACCE-DE4DC6330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9110DF-261A-492D-8D30-17D6BE62B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AA3F5D-7990-4B84-9536-D928CCBE4AD0}"/>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5" name="Footer Placeholder 4">
            <a:extLst>
              <a:ext uri="{FF2B5EF4-FFF2-40B4-BE49-F238E27FC236}">
                <a16:creationId xmlns:a16="http://schemas.microsoft.com/office/drawing/2014/main" id="{4E2E9389-E38B-4101-88AA-AC5377BDE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18E4D-6D09-4E53-B52C-2580A546260E}"/>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354222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E085-5F11-4371-B7B2-3C373BF34E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2DB19A-C8AE-4F62-A2F1-9DBFDBFC3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6192E-9A0E-4EEE-B468-DC0062EEF04F}"/>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5" name="Footer Placeholder 4">
            <a:extLst>
              <a:ext uri="{FF2B5EF4-FFF2-40B4-BE49-F238E27FC236}">
                <a16:creationId xmlns:a16="http://schemas.microsoft.com/office/drawing/2014/main" id="{A0C3E4CF-BF14-44D7-BCC6-D19C7CAAB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4ADB3-D542-4C4F-9700-A616C19AC2FA}"/>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3120916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79E71E-8257-4502-A773-67A6017831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7A9346-3ADC-4BCE-B513-C353C29F45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1F4B1-4F76-4AED-AC60-FFD0C6A5B9E2}"/>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5" name="Footer Placeholder 4">
            <a:extLst>
              <a:ext uri="{FF2B5EF4-FFF2-40B4-BE49-F238E27FC236}">
                <a16:creationId xmlns:a16="http://schemas.microsoft.com/office/drawing/2014/main" id="{588A553D-09D1-47FA-BEBE-5F41A49B4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1367E-A624-42AF-BFCA-D05A166BD15E}"/>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296244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FBBB-78F1-4556-8403-F60F3D178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AD12DC-9F6F-43F4-8EB8-EB231FDBB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B43D3-AE41-4841-B9D4-9B83B2EF9C3D}"/>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5" name="Footer Placeholder 4">
            <a:extLst>
              <a:ext uri="{FF2B5EF4-FFF2-40B4-BE49-F238E27FC236}">
                <a16:creationId xmlns:a16="http://schemas.microsoft.com/office/drawing/2014/main" id="{4ED22A2E-116B-4D5C-8AAD-1E0F34EC9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7F54A-956F-44FE-9B4F-6C833BBA0B14}"/>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157379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2662-D236-4B5C-8EC8-1487D2D7D3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120A48-56F0-4F17-BE1C-0A12578B7A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221EF-E53C-4E2E-8DE8-787AB1AD504E}"/>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5" name="Footer Placeholder 4">
            <a:extLst>
              <a:ext uri="{FF2B5EF4-FFF2-40B4-BE49-F238E27FC236}">
                <a16:creationId xmlns:a16="http://schemas.microsoft.com/office/drawing/2014/main" id="{11C70A36-7D08-4B43-94A1-2335CE3DD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4A2D9-3F43-44A4-AA5E-3CEEC5108843}"/>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1969655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BCE2-2078-4632-A894-DB9A0C972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7DAA9-F9F9-46C1-814B-F11954E81A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FC9A1F-D2AB-45EB-ACF3-F288FABBED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73269-4578-459C-A754-8AD828C4C357}"/>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6" name="Footer Placeholder 5">
            <a:extLst>
              <a:ext uri="{FF2B5EF4-FFF2-40B4-BE49-F238E27FC236}">
                <a16:creationId xmlns:a16="http://schemas.microsoft.com/office/drawing/2014/main" id="{918C6D5D-FE71-418A-822F-5BD12BBBB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54B25-F790-4584-8E1F-6AF0091AE39D}"/>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2908346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A752-8150-4B56-B5C1-CDF70DB35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90DD01-43FB-4ADC-8086-64A9EA6506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B0B18F-0104-4148-ABFA-9C6FF38A3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615ECF-4B87-4470-8D8E-839FD2E1A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557DD5-5069-41DA-9EE0-1DD0B8B128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91CC39-416C-42EB-9E47-F7FCDDDCA62E}"/>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8" name="Footer Placeholder 7">
            <a:extLst>
              <a:ext uri="{FF2B5EF4-FFF2-40B4-BE49-F238E27FC236}">
                <a16:creationId xmlns:a16="http://schemas.microsoft.com/office/drawing/2014/main" id="{749466D7-CA9C-4EF6-9F0F-BF98DC1919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B883AD-483D-4B89-958C-873432733FC0}"/>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369823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DE6D-AEF5-4C0A-A235-9162E06190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295028-D437-4291-9171-2E2DBCDA1E2D}"/>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4" name="Footer Placeholder 3">
            <a:extLst>
              <a:ext uri="{FF2B5EF4-FFF2-40B4-BE49-F238E27FC236}">
                <a16:creationId xmlns:a16="http://schemas.microsoft.com/office/drawing/2014/main" id="{59AC6AEA-D94E-430F-A15E-FA86CA792B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C9AD22-DC9A-403B-80AE-9655D9902DAA}"/>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1873176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0CA4AE-EDD9-43A6-B2E2-6A7F871804A0}"/>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3" name="Footer Placeholder 2">
            <a:extLst>
              <a:ext uri="{FF2B5EF4-FFF2-40B4-BE49-F238E27FC236}">
                <a16:creationId xmlns:a16="http://schemas.microsoft.com/office/drawing/2014/main" id="{B8D2545F-58F4-4545-A9AC-22BB4E5B51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AE3122-4AEE-4E14-90AE-5C1B815A9911}"/>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1165679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35C6-378C-45FD-B344-4CEA1B961F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3B67F5-32F9-4B79-9932-C52452D86D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2B724B-EA49-4412-9CAA-8A0A339E4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D41E6-500B-49F3-9A1D-05BE23770FB0}"/>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6" name="Footer Placeholder 5">
            <a:extLst>
              <a:ext uri="{FF2B5EF4-FFF2-40B4-BE49-F238E27FC236}">
                <a16:creationId xmlns:a16="http://schemas.microsoft.com/office/drawing/2014/main" id="{7DC0CDDC-B53B-4718-90ED-2D92058AB4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C4E63-44D2-4AB8-95FC-9A85ECFA5BB4}"/>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427025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0A13-6EB4-41FB-8A1E-4E41D05C07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7E5A71-0694-49F7-AED4-57633A4BD3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60A6176-5C1E-4D81-8F3A-94C80D460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C04094-4679-4278-B3E8-5449DE51D41B}"/>
              </a:ext>
            </a:extLst>
          </p:cNvPr>
          <p:cNvSpPr>
            <a:spLocks noGrp="1"/>
          </p:cNvSpPr>
          <p:nvPr>
            <p:ph type="dt" sz="half" idx="10"/>
          </p:nvPr>
        </p:nvSpPr>
        <p:spPr/>
        <p:txBody>
          <a:bodyPr/>
          <a:lstStyle/>
          <a:p>
            <a:fld id="{61277249-46B5-4B1E-8B48-A2661BF9B7D3}" type="datetimeFigureOut">
              <a:rPr lang="en-US" smtClean="0"/>
              <a:t>9/22/23</a:t>
            </a:fld>
            <a:endParaRPr lang="en-US"/>
          </a:p>
        </p:txBody>
      </p:sp>
      <p:sp>
        <p:nvSpPr>
          <p:cNvPr id="6" name="Footer Placeholder 5">
            <a:extLst>
              <a:ext uri="{FF2B5EF4-FFF2-40B4-BE49-F238E27FC236}">
                <a16:creationId xmlns:a16="http://schemas.microsoft.com/office/drawing/2014/main" id="{FBA2E5CC-AB50-4318-BFB9-1A4C640CD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293BC-851E-4446-92DB-22207C4F9D4E}"/>
              </a:ext>
            </a:extLst>
          </p:cNvPr>
          <p:cNvSpPr>
            <a:spLocks noGrp="1"/>
          </p:cNvSpPr>
          <p:nvPr>
            <p:ph type="sldNum" sz="quarter" idx="12"/>
          </p:nvPr>
        </p:nvSpPr>
        <p:spPr/>
        <p:txBody>
          <a:bodyPr/>
          <a:lstStyle/>
          <a:p>
            <a:fld id="{24622779-85AD-4922-BD09-9A39407D8D7D}" type="slidenum">
              <a:rPr lang="en-US" smtClean="0"/>
              <a:t>‹#›</a:t>
            </a:fld>
            <a:endParaRPr lang="en-US"/>
          </a:p>
        </p:txBody>
      </p:sp>
    </p:spTree>
    <p:extLst>
      <p:ext uri="{BB962C8B-B14F-4D97-AF65-F5344CB8AC3E}">
        <p14:creationId xmlns:p14="http://schemas.microsoft.com/office/powerpoint/2010/main" val="329723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2A36C1-8AB9-48B6-88C9-0E68B64C8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BC159-41AD-462D-8348-EC460D7D6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3FE75-808E-4813-9F2C-2F426D67B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77249-46B5-4B1E-8B48-A2661BF9B7D3}" type="datetimeFigureOut">
              <a:rPr lang="en-US" smtClean="0"/>
              <a:t>9/22/23</a:t>
            </a:fld>
            <a:endParaRPr lang="en-US"/>
          </a:p>
        </p:txBody>
      </p:sp>
      <p:sp>
        <p:nvSpPr>
          <p:cNvPr id="5" name="Footer Placeholder 4">
            <a:extLst>
              <a:ext uri="{FF2B5EF4-FFF2-40B4-BE49-F238E27FC236}">
                <a16:creationId xmlns:a16="http://schemas.microsoft.com/office/drawing/2014/main" id="{21612533-9E7D-40F3-A45E-59116C397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A47C11-001C-44F6-8EDF-0E56970ECF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22779-85AD-4922-BD09-9A39407D8D7D}" type="slidenum">
              <a:rPr lang="en-US" smtClean="0"/>
              <a:t>‹#›</a:t>
            </a:fld>
            <a:endParaRPr lang="en-US"/>
          </a:p>
        </p:txBody>
      </p:sp>
    </p:spTree>
    <p:extLst>
      <p:ext uri="{BB962C8B-B14F-4D97-AF65-F5344CB8AC3E}">
        <p14:creationId xmlns:p14="http://schemas.microsoft.com/office/powerpoint/2010/main" val="2067435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jfif"/><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jfif"/></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ktarlow.com/stats/pnd"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1.jfif"/></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1.jfif"/></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1.jfif"/></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chart" Target="../charts/chart1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chart" Target="../charts/chart1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chart" Target="../charts/chart1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jfif"/><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Excel_Worksheet20.xlsx"/><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2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2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2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chart" Target="../charts/chart25.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28.emf"/></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chart" Target="../charts/chart26.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Excel_Worksheet29.xlsx"/><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48.jpeg"/></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27.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kathleenkrach.com/" TargetMode="External"/><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hyperlink" Target="mailto:skrach@fsu.edu"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4095" y="851517"/>
            <a:ext cx="5238466" cy="2991416"/>
          </a:xfrm>
        </p:spPr>
        <p:txBody>
          <a:bodyPr anchor="b">
            <a:normAutofit/>
          </a:bodyPr>
          <a:lstStyle/>
          <a:p>
            <a:pPr algn="l"/>
            <a:r>
              <a:rPr lang="en-US" sz="4200" b="1">
                <a:latin typeface="Calibri" panose="020F0502020204030204" pitchFamily="34" charset="0"/>
              </a:rPr>
              <a:t>Yes, But Did They Improve? Intervention Response Data Analysis (Expanded) </a:t>
            </a:r>
          </a:p>
        </p:txBody>
      </p:sp>
      <p:sp>
        <p:nvSpPr>
          <p:cNvPr id="3" name="Subtitle 2"/>
          <p:cNvSpPr>
            <a:spLocks noGrp="1"/>
          </p:cNvSpPr>
          <p:nvPr>
            <p:ph type="subTitle" idx="1"/>
          </p:nvPr>
        </p:nvSpPr>
        <p:spPr>
          <a:xfrm>
            <a:off x="1094096" y="3842932"/>
            <a:ext cx="4167115" cy="2163551"/>
          </a:xfrm>
        </p:spPr>
        <p:txBody>
          <a:bodyPr anchor="t">
            <a:normAutofit/>
          </a:bodyPr>
          <a:lstStyle/>
          <a:p>
            <a:pPr algn="l"/>
            <a:endParaRPr lang="en-US" dirty="0">
              <a:cs typeface="Adobe Devanagari" panose="02040503050201020203" pitchFamily="18" charset="0"/>
            </a:endParaRPr>
          </a:p>
          <a:p>
            <a:pPr algn="l"/>
            <a:r>
              <a:rPr lang="en-US" dirty="0">
                <a:cs typeface="Adobe Devanagari" panose="02040503050201020203" pitchFamily="18" charset="0"/>
              </a:rPr>
              <a:t>S. Kathleen Krach, Ph.D., NCSP: Florida State University</a:t>
            </a:r>
          </a:p>
        </p:txBody>
      </p:sp>
      <p:sp>
        <p:nvSpPr>
          <p:cNvPr id="11" name="Freeform: Shape 10">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a:blip r:embed="rId2"/>
          <a:stretch>
            <a:fillRect/>
          </a:stretch>
        </p:blipFill>
        <p:spPr>
          <a:xfrm>
            <a:off x="7531503" y="3231244"/>
            <a:ext cx="3217333" cy="1013459"/>
          </a:xfrm>
          <a:prstGeom prst="rect">
            <a:avLst/>
          </a:prstGeom>
        </p:spPr>
      </p:pic>
    </p:spTree>
    <p:extLst>
      <p:ext uri="{BB962C8B-B14F-4D97-AF65-F5344CB8AC3E}">
        <p14:creationId xmlns:p14="http://schemas.microsoft.com/office/powerpoint/2010/main" val="1292915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7325-B06D-4FEF-B311-2A5C9DF1CE98}"/>
              </a:ext>
            </a:extLst>
          </p:cNvPr>
          <p:cNvSpPr>
            <a:spLocks noGrp="1"/>
          </p:cNvSpPr>
          <p:nvPr>
            <p:ph type="title"/>
          </p:nvPr>
        </p:nvSpPr>
        <p:spPr>
          <a:solidFill>
            <a:schemeClr val="tx1"/>
          </a:solidFill>
        </p:spPr>
        <p:txBody>
          <a:bodyPr/>
          <a:lstStyle/>
          <a:p>
            <a:pPr algn="ctr"/>
            <a:r>
              <a:rPr lang="en-US" b="1" dirty="0">
                <a:solidFill>
                  <a:schemeClr val="bg1"/>
                </a:solidFill>
              </a:rPr>
              <a:t>Comparison Data</a:t>
            </a:r>
          </a:p>
        </p:txBody>
      </p:sp>
      <p:sp>
        <p:nvSpPr>
          <p:cNvPr id="3" name="Content Placeholder 2">
            <a:extLst>
              <a:ext uri="{FF2B5EF4-FFF2-40B4-BE49-F238E27FC236}">
                <a16:creationId xmlns:a16="http://schemas.microsoft.com/office/drawing/2014/main" id="{E99B5DD0-92CD-4F8D-8C0E-7B475F600A2C}"/>
              </a:ext>
            </a:extLst>
          </p:cNvPr>
          <p:cNvSpPr>
            <a:spLocks noGrp="1"/>
          </p:cNvSpPr>
          <p:nvPr>
            <p:ph idx="1"/>
          </p:nvPr>
        </p:nvSpPr>
        <p:spPr>
          <a:xfrm>
            <a:off x="930511" y="1865726"/>
            <a:ext cx="3773557" cy="493505"/>
          </a:xfrm>
        </p:spPr>
        <p:txBody>
          <a:bodyPr/>
          <a:lstStyle/>
          <a:p>
            <a:pPr marL="0" indent="0" algn="ctr">
              <a:buNone/>
            </a:pPr>
            <a:r>
              <a:rPr lang="en-US" b="1" dirty="0"/>
              <a:t>Typical Peer</a:t>
            </a:r>
          </a:p>
        </p:txBody>
      </p:sp>
      <p:sp>
        <p:nvSpPr>
          <p:cNvPr id="14" name="Content Placeholder 2">
            <a:extLst>
              <a:ext uri="{FF2B5EF4-FFF2-40B4-BE49-F238E27FC236}">
                <a16:creationId xmlns:a16="http://schemas.microsoft.com/office/drawing/2014/main" id="{42016449-D137-42F0-A835-F7E60CAA2C10}"/>
              </a:ext>
            </a:extLst>
          </p:cNvPr>
          <p:cNvSpPr txBox="1">
            <a:spLocks/>
          </p:cNvSpPr>
          <p:nvPr/>
        </p:nvSpPr>
        <p:spPr>
          <a:xfrm>
            <a:off x="7962577" y="2935495"/>
            <a:ext cx="3773557" cy="493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Benchmarks</a:t>
            </a:r>
          </a:p>
        </p:txBody>
      </p:sp>
      <p:sp>
        <p:nvSpPr>
          <p:cNvPr id="13" name="Content Placeholder 2">
            <a:extLst>
              <a:ext uri="{FF2B5EF4-FFF2-40B4-BE49-F238E27FC236}">
                <a16:creationId xmlns:a16="http://schemas.microsoft.com/office/drawing/2014/main" id="{2B433676-BDCC-4E6E-A467-7DFECC408655}"/>
              </a:ext>
            </a:extLst>
          </p:cNvPr>
          <p:cNvSpPr txBox="1">
            <a:spLocks/>
          </p:cNvSpPr>
          <p:nvPr/>
        </p:nvSpPr>
        <p:spPr>
          <a:xfrm>
            <a:off x="5402049" y="2431107"/>
            <a:ext cx="2221061" cy="592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Class Average</a:t>
            </a:r>
          </a:p>
        </p:txBody>
      </p:sp>
      <p:pic>
        <p:nvPicPr>
          <p:cNvPr id="18" name="Picture 17" descr="Table&#10;&#10;Description automatically generated">
            <a:extLst>
              <a:ext uri="{FF2B5EF4-FFF2-40B4-BE49-F238E27FC236}">
                <a16:creationId xmlns:a16="http://schemas.microsoft.com/office/drawing/2014/main" id="{6EC497CC-9778-7C15-75CB-E066317F646C}"/>
              </a:ext>
            </a:extLst>
          </p:cNvPr>
          <p:cNvPicPr>
            <a:picLocks noChangeAspect="1"/>
          </p:cNvPicPr>
          <p:nvPr/>
        </p:nvPicPr>
        <p:blipFill rotWithShape="1">
          <a:blip r:embed="rId2">
            <a:extLst>
              <a:ext uri="{28A0092B-C50C-407E-A947-70E740481C1C}">
                <a14:useLocalDpi xmlns:a14="http://schemas.microsoft.com/office/drawing/2010/main" val="0"/>
              </a:ext>
            </a:extLst>
          </a:blip>
          <a:srcRect l="8141" t="24687" r="52520" b="32425"/>
          <a:stretch/>
        </p:blipFill>
        <p:spPr>
          <a:xfrm>
            <a:off x="8431333" y="3610947"/>
            <a:ext cx="3058215" cy="2500604"/>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19B074D1-1649-97AA-F8AF-5EA4126D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391" y="2906484"/>
            <a:ext cx="2845837" cy="2845837"/>
          </a:xfrm>
          <a:prstGeom prst="rect">
            <a:avLst/>
          </a:prstGeom>
        </p:spPr>
      </p:pic>
      <p:sp>
        <p:nvSpPr>
          <p:cNvPr id="6" name="TextBox 5">
            <a:extLst>
              <a:ext uri="{FF2B5EF4-FFF2-40B4-BE49-F238E27FC236}">
                <a16:creationId xmlns:a16="http://schemas.microsoft.com/office/drawing/2014/main" id="{F3E32C13-E8B5-8546-0ED1-8D2C4BFB821A}"/>
              </a:ext>
            </a:extLst>
          </p:cNvPr>
          <p:cNvSpPr txBox="1"/>
          <p:nvPr/>
        </p:nvSpPr>
        <p:spPr>
          <a:xfrm>
            <a:off x="6174986" y="5752321"/>
            <a:ext cx="675185" cy="276999"/>
          </a:xfrm>
          <a:prstGeom prst="rect">
            <a:avLst/>
          </a:prstGeom>
          <a:noFill/>
        </p:spPr>
        <p:txBody>
          <a:bodyPr wrap="none" rtlCol="0">
            <a:spAutoFit/>
          </a:bodyPr>
          <a:lstStyle/>
          <a:p>
            <a:r>
              <a:rPr lang="en-US" sz="1200" dirty="0"/>
              <a:t>“</a:t>
            </a:r>
            <a:r>
              <a:rPr lang="en-US" sz="1200" i="1" dirty="0"/>
              <a:t>Mean</a:t>
            </a:r>
            <a:r>
              <a:rPr lang="en-US" sz="1200" dirty="0"/>
              <a:t>”</a:t>
            </a:r>
          </a:p>
        </p:txBody>
      </p:sp>
      <p:pic>
        <p:nvPicPr>
          <p:cNvPr id="8" name="Picture 7" descr="A group of white ducks&#10;&#10;Description automatically generated with medium confidence">
            <a:extLst>
              <a:ext uri="{FF2B5EF4-FFF2-40B4-BE49-F238E27FC236}">
                <a16:creationId xmlns:a16="http://schemas.microsoft.com/office/drawing/2014/main" id="{0F709B68-A724-3217-747E-B429C672BF46}"/>
              </a:ext>
            </a:extLst>
          </p:cNvPr>
          <p:cNvPicPr>
            <a:picLocks noChangeAspect="1"/>
          </p:cNvPicPr>
          <p:nvPr/>
        </p:nvPicPr>
        <p:blipFill rotWithShape="1">
          <a:blip r:embed="rId4">
            <a:extLst>
              <a:ext uri="{28A0092B-C50C-407E-A947-70E740481C1C}">
                <a14:useLocalDpi xmlns:a14="http://schemas.microsoft.com/office/drawing/2010/main" val="0"/>
              </a:ext>
            </a:extLst>
          </a:blip>
          <a:srcRect l="10413" t="8544" r="15666" b="7802"/>
          <a:stretch/>
        </p:blipFill>
        <p:spPr>
          <a:xfrm>
            <a:off x="1258366" y="2534269"/>
            <a:ext cx="3228391" cy="2435290"/>
          </a:xfrm>
          <a:prstGeom prst="rect">
            <a:avLst/>
          </a:prstGeom>
        </p:spPr>
      </p:pic>
    </p:spTree>
    <p:extLst>
      <p:ext uri="{BB962C8B-B14F-4D97-AF65-F5344CB8AC3E}">
        <p14:creationId xmlns:p14="http://schemas.microsoft.com/office/powerpoint/2010/main" val="2201472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solidFill>
            <a:schemeClr val="tx1"/>
          </a:solidFill>
        </p:spPr>
        <p:txBody>
          <a:bodyPr/>
          <a:lstStyle/>
          <a:p>
            <a:pPr algn="ctr"/>
            <a:r>
              <a:rPr lang="en-US" b="1" dirty="0">
                <a:solidFill>
                  <a:schemeClr val="bg1"/>
                </a:solidFill>
              </a:rPr>
              <a:t>How Much Data is Needed?</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836610" y="1903257"/>
            <a:ext cx="4920377" cy="493534"/>
          </a:xfrm>
          <a:solidFill>
            <a:schemeClr val="tx1"/>
          </a:solidFill>
        </p:spPr>
        <p:txBody>
          <a:bodyPr/>
          <a:lstStyle/>
          <a:p>
            <a:pPr algn="ctr"/>
            <a:r>
              <a:rPr lang="en-US" dirty="0">
                <a:solidFill>
                  <a:schemeClr val="bg1"/>
                </a:solidFill>
              </a:rPr>
              <a:t>Effect Size</a:t>
            </a:r>
          </a:p>
        </p:txBody>
      </p:sp>
      <p:sp>
        <p:nvSpPr>
          <p:cNvPr id="4" name="Content Placeholder 3">
            <a:extLst>
              <a:ext uri="{FF2B5EF4-FFF2-40B4-BE49-F238E27FC236}">
                <a16:creationId xmlns:a16="http://schemas.microsoft.com/office/drawing/2014/main" id="{D6C252B3-02B2-422D-A21A-B3616A83465C}"/>
              </a:ext>
            </a:extLst>
          </p:cNvPr>
          <p:cNvSpPr>
            <a:spLocks noGrp="1"/>
          </p:cNvSpPr>
          <p:nvPr>
            <p:ph sz="half" idx="2"/>
          </p:nvPr>
        </p:nvSpPr>
        <p:spPr>
          <a:xfrm>
            <a:off x="836610" y="2478975"/>
            <a:ext cx="4733766" cy="1612624"/>
          </a:xfrm>
        </p:spPr>
        <p:txBody>
          <a:bodyPr>
            <a:normAutofit fontScale="77500" lnSpcReduction="20000"/>
          </a:bodyPr>
          <a:lstStyle/>
          <a:p>
            <a:r>
              <a:rPr lang="en-US" dirty="0"/>
              <a:t>Baseline: 3 Data Points</a:t>
            </a:r>
          </a:p>
          <a:p>
            <a:r>
              <a:rPr lang="en-US" dirty="0"/>
              <a:t>Post: 3 Data Points</a:t>
            </a:r>
          </a:p>
          <a:p>
            <a:r>
              <a:rPr lang="en-US" dirty="0"/>
              <a:t>Progress Monitoring: 0 Data Points</a:t>
            </a:r>
          </a:p>
          <a:p>
            <a:r>
              <a:rPr lang="en-US" dirty="0"/>
              <a:t>Comparison Data: 0 Data Points</a:t>
            </a:r>
          </a:p>
        </p:txBody>
      </p:sp>
      <p:sp>
        <p:nvSpPr>
          <p:cNvPr id="5" name="Text Placeholder 4">
            <a:extLst>
              <a:ext uri="{FF2B5EF4-FFF2-40B4-BE49-F238E27FC236}">
                <a16:creationId xmlns:a16="http://schemas.microsoft.com/office/drawing/2014/main" id="{BEFF7AC2-2F39-4732-AB4C-4919E3FF0344}"/>
              </a:ext>
            </a:extLst>
          </p:cNvPr>
          <p:cNvSpPr>
            <a:spLocks noGrp="1"/>
          </p:cNvSpPr>
          <p:nvPr>
            <p:ph type="body" sz="quarter" idx="3"/>
          </p:nvPr>
        </p:nvSpPr>
        <p:spPr>
          <a:xfrm>
            <a:off x="6172200" y="1903256"/>
            <a:ext cx="5183188" cy="518175"/>
          </a:xfrm>
          <a:solidFill>
            <a:schemeClr val="tx1"/>
          </a:solidFill>
        </p:spPr>
        <p:txBody>
          <a:bodyPr/>
          <a:lstStyle/>
          <a:p>
            <a:pPr algn="ctr"/>
            <a:r>
              <a:rPr lang="en-US" dirty="0">
                <a:solidFill>
                  <a:schemeClr val="bg1"/>
                </a:solidFill>
              </a:rPr>
              <a:t>Percent Non-Overlapping Differences</a:t>
            </a:r>
          </a:p>
        </p:txBody>
      </p:sp>
      <p:sp>
        <p:nvSpPr>
          <p:cNvPr id="6" name="Content Placeholder 5">
            <a:extLst>
              <a:ext uri="{FF2B5EF4-FFF2-40B4-BE49-F238E27FC236}">
                <a16:creationId xmlns:a16="http://schemas.microsoft.com/office/drawing/2014/main" id="{E85EA683-DC66-4109-A8A7-0EBBDAAF1BBA}"/>
              </a:ext>
            </a:extLst>
          </p:cNvPr>
          <p:cNvSpPr>
            <a:spLocks noGrp="1"/>
          </p:cNvSpPr>
          <p:nvPr>
            <p:ph sz="quarter" idx="4"/>
          </p:nvPr>
        </p:nvSpPr>
        <p:spPr>
          <a:xfrm>
            <a:off x="6172200" y="2493421"/>
            <a:ext cx="5183188" cy="1507088"/>
          </a:xfrm>
        </p:spPr>
        <p:txBody>
          <a:bodyPr>
            <a:normAutofit fontScale="77500" lnSpcReduction="20000"/>
          </a:bodyPr>
          <a:lstStyle/>
          <a:p>
            <a:r>
              <a:rPr lang="en-US" dirty="0"/>
              <a:t>Baseline: 1-3 Data Points</a:t>
            </a:r>
          </a:p>
          <a:p>
            <a:r>
              <a:rPr lang="en-US" dirty="0"/>
              <a:t>Post: 1-3 Data Points</a:t>
            </a:r>
          </a:p>
          <a:p>
            <a:r>
              <a:rPr lang="en-US" dirty="0"/>
              <a:t>Progress Monitoring: 6-12 Data Points</a:t>
            </a:r>
          </a:p>
          <a:p>
            <a:r>
              <a:rPr lang="en-US" dirty="0"/>
              <a:t>Comparison Data: 0 Data Points</a:t>
            </a:r>
          </a:p>
        </p:txBody>
      </p:sp>
      <p:sp>
        <p:nvSpPr>
          <p:cNvPr id="7" name="Text Placeholder 2">
            <a:extLst>
              <a:ext uri="{FF2B5EF4-FFF2-40B4-BE49-F238E27FC236}">
                <a16:creationId xmlns:a16="http://schemas.microsoft.com/office/drawing/2014/main" id="{006B2800-D98A-4574-8A95-3F078CD7B865}"/>
              </a:ext>
            </a:extLst>
          </p:cNvPr>
          <p:cNvSpPr txBox="1">
            <a:spLocks/>
          </p:cNvSpPr>
          <p:nvPr/>
        </p:nvSpPr>
        <p:spPr>
          <a:xfrm>
            <a:off x="3661998" y="4202258"/>
            <a:ext cx="5020403" cy="517904"/>
          </a:xfrm>
          <a:prstGeom prst="rect">
            <a:avLst/>
          </a:prstGeom>
          <a:solidFill>
            <a:schemeClr val="tx1"/>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bg1"/>
                </a:solidFill>
              </a:rPr>
              <a:t>Graphing Trends</a:t>
            </a:r>
          </a:p>
        </p:txBody>
      </p:sp>
      <p:sp>
        <p:nvSpPr>
          <p:cNvPr id="8" name="Content Placeholder 3">
            <a:extLst>
              <a:ext uri="{FF2B5EF4-FFF2-40B4-BE49-F238E27FC236}">
                <a16:creationId xmlns:a16="http://schemas.microsoft.com/office/drawing/2014/main" id="{FE745ACC-6DC7-44F9-B63D-D1D99C7F7376}"/>
              </a:ext>
            </a:extLst>
          </p:cNvPr>
          <p:cNvSpPr txBox="1">
            <a:spLocks/>
          </p:cNvSpPr>
          <p:nvPr/>
        </p:nvSpPr>
        <p:spPr>
          <a:xfrm>
            <a:off x="3661998" y="4889005"/>
            <a:ext cx="5157787" cy="18339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2200" dirty="0"/>
              <a:t>Baseline: 1-3 Data Points</a:t>
            </a:r>
          </a:p>
          <a:p>
            <a:pPr>
              <a:lnSpc>
                <a:spcPct val="70000"/>
              </a:lnSpc>
            </a:pPr>
            <a:r>
              <a:rPr lang="en-US" sz="2200" dirty="0"/>
              <a:t>Post: 1-3 Data Points</a:t>
            </a:r>
          </a:p>
          <a:p>
            <a:pPr>
              <a:lnSpc>
                <a:spcPct val="70000"/>
              </a:lnSpc>
            </a:pPr>
            <a:r>
              <a:rPr lang="en-US" sz="2200" dirty="0"/>
              <a:t>Progress Monitoring: 0 Data Points</a:t>
            </a:r>
          </a:p>
          <a:p>
            <a:pPr>
              <a:lnSpc>
                <a:spcPct val="70000"/>
              </a:lnSpc>
            </a:pPr>
            <a:r>
              <a:rPr lang="en-US" sz="2200" dirty="0"/>
              <a:t>Comparison Data: 1-Pre and 1-Post</a:t>
            </a:r>
          </a:p>
        </p:txBody>
      </p:sp>
    </p:spTree>
    <p:extLst>
      <p:ext uri="{BB962C8B-B14F-4D97-AF65-F5344CB8AC3E}">
        <p14:creationId xmlns:p14="http://schemas.microsoft.com/office/powerpoint/2010/main" val="3985618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Data - #1a</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You mentioned that the data must be equal distance between points, but student absences and holidays make it nearly impossible to consistently collect weekly progress monitoring data. If the progress monitoring data misses a few weeks, can you still use the data collected?</a:t>
            </a:r>
          </a:p>
          <a:p>
            <a:endParaRPr lang="en-US" sz="2000" dirty="0"/>
          </a:p>
        </p:txBody>
      </p:sp>
      <p:pic>
        <p:nvPicPr>
          <p:cNvPr id="6" name="Graphic 5" descr="Game controller with solid fill">
            <a:extLst>
              <a:ext uri="{FF2B5EF4-FFF2-40B4-BE49-F238E27FC236}">
                <a16:creationId xmlns:a16="http://schemas.microsoft.com/office/drawing/2014/main" id="{34655EDB-053B-3F7B-7520-A993C26289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40952" y="484762"/>
            <a:ext cx="2411852" cy="2411852"/>
          </a:xfrm>
          <a:prstGeom prst="rect">
            <a:avLst/>
          </a:prstGeom>
        </p:spPr>
      </p:pic>
      <p:graphicFrame>
        <p:nvGraphicFramePr>
          <p:cNvPr id="4" name="Table 4">
            <a:extLst>
              <a:ext uri="{FF2B5EF4-FFF2-40B4-BE49-F238E27FC236}">
                <a16:creationId xmlns:a16="http://schemas.microsoft.com/office/drawing/2014/main" id="{7ABC05D0-8D19-3317-F3C7-AA1F12DAAAC2}"/>
              </a:ext>
            </a:extLst>
          </p:cNvPr>
          <p:cNvGraphicFramePr>
            <a:graphicFrameLocks noGrp="1"/>
          </p:cNvGraphicFramePr>
          <p:nvPr>
            <p:extLst>
              <p:ext uri="{D42A27DB-BD31-4B8C-83A1-F6EECF244321}">
                <p14:modId xmlns:p14="http://schemas.microsoft.com/office/powerpoint/2010/main" val="60310734"/>
              </p:ext>
            </p:extLst>
          </p:nvPr>
        </p:nvGraphicFramePr>
        <p:xfrm>
          <a:off x="6681254" y="2994128"/>
          <a:ext cx="4566428" cy="3170591"/>
        </p:xfrm>
        <a:graphic>
          <a:graphicData uri="http://schemas.openxmlformats.org/drawingml/2006/table">
            <a:tbl>
              <a:tblPr firstRow="1" bandRow="1">
                <a:tableStyleId>{5C22544A-7EE6-4342-B048-85BDC9FD1C3A}</a:tableStyleId>
              </a:tblPr>
              <a:tblGrid>
                <a:gridCol w="2212035">
                  <a:extLst>
                    <a:ext uri="{9D8B030D-6E8A-4147-A177-3AD203B41FA5}">
                      <a16:colId xmlns:a16="http://schemas.microsoft.com/office/drawing/2014/main" val="1247564162"/>
                    </a:ext>
                  </a:extLst>
                </a:gridCol>
                <a:gridCol w="2354393">
                  <a:extLst>
                    <a:ext uri="{9D8B030D-6E8A-4147-A177-3AD203B41FA5}">
                      <a16:colId xmlns:a16="http://schemas.microsoft.com/office/drawing/2014/main" val="3502520397"/>
                    </a:ext>
                  </a:extLst>
                </a:gridCol>
              </a:tblGrid>
              <a:tr h="938495">
                <a:tc>
                  <a:txBody>
                    <a:bodyPr/>
                    <a:lstStyle/>
                    <a:p>
                      <a:pPr algn="ctr"/>
                      <a:r>
                        <a:rPr lang="en-US" sz="2500"/>
                        <a:t>Levels</a:t>
                      </a:r>
                    </a:p>
                  </a:txBody>
                  <a:tcPr marL="126824" marR="126824" marT="63412" marB="63412"/>
                </a:tc>
                <a:tc>
                  <a:txBody>
                    <a:bodyPr/>
                    <a:lstStyle/>
                    <a:p>
                      <a:pPr algn="ctr"/>
                      <a:r>
                        <a:rPr lang="en-US" sz="2500" dirty="0"/>
                        <a:t>Points </a:t>
                      </a:r>
                    </a:p>
                    <a:p>
                      <a:pPr algn="ctr"/>
                      <a:r>
                        <a:rPr lang="en-US" sz="2500" dirty="0"/>
                        <a:t>Needed</a:t>
                      </a:r>
                    </a:p>
                  </a:txBody>
                  <a:tcPr marL="126824" marR="126824" marT="63412" marB="63412"/>
                </a:tc>
                <a:extLst>
                  <a:ext uri="{0D108BD9-81ED-4DB2-BD59-A6C34878D82A}">
                    <a16:rowId xmlns:a16="http://schemas.microsoft.com/office/drawing/2014/main" val="253513417"/>
                  </a:ext>
                </a:extLst>
              </a:tr>
              <a:tr h="558024">
                <a:tc>
                  <a:txBody>
                    <a:bodyPr/>
                    <a:lstStyle/>
                    <a:p>
                      <a:r>
                        <a:rPr lang="en-US" sz="2500"/>
                        <a:t>1</a:t>
                      </a:r>
                    </a:p>
                  </a:txBody>
                  <a:tcPr marL="126824" marR="126824" marT="63412" marB="63412"/>
                </a:tc>
                <a:tc>
                  <a:txBody>
                    <a:bodyPr/>
                    <a:lstStyle/>
                    <a:p>
                      <a:pPr algn="r"/>
                      <a:r>
                        <a:rPr lang="en-US" sz="2500"/>
                        <a:t>0</a:t>
                      </a:r>
                    </a:p>
                  </a:txBody>
                  <a:tcPr marL="126824" marR="126824" marT="63412" marB="63412"/>
                </a:tc>
                <a:extLst>
                  <a:ext uri="{0D108BD9-81ED-4DB2-BD59-A6C34878D82A}">
                    <a16:rowId xmlns:a16="http://schemas.microsoft.com/office/drawing/2014/main" val="1621034194"/>
                  </a:ext>
                </a:extLst>
              </a:tr>
              <a:tr h="558024">
                <a:tc>
                  <a:txBody>
                    <a:bodyPr/>
                    <a:lstStyle/>
                    <a:p>
                      <a:r>
                        <a:rPr lang="en-US" sz="2500"/>
                        <a:t>2</a:t>
                      </a:r>
                    </a:p>
                  </a:txBody>
                  <a:tcPr marL="126824" marR="126824" marT="63412" marB="63412"/>
                </a:tc>
                <a:tc>
                  <a:txBody>
                    <a:bodyPr/>
                    <a:lstStyle/>
                    <a:p>
                      <a:pPr algn="r"/>
                      <a:r>
                        <a:rPr lang="en-US" sz="2500"/>
                        <a:t>100</a:t>
                      </a:r>
                    </a:p>
                  </a:txBody>
                  <a:tcPr marL="126824" marR="126824" marT="63412" marB="63412"/>
                </a:tc>
                <a:extLst>
                  <a:ext uri="{0D108BD9-81ED-4DB2-BD59-A6C34878D82A}">
                    <a16:rowId xmlns:a16="http://schemas.microsoft.com/office/drawing/2014/main" val="1028280034"/>
                  </a:ext>
                </a:extLst>
              </a:tr>
              <a:tr h="558024">
                <a:tc>
                  <a:txBody>
                    <a:bodyPr/>
                    <a:lstStyle/>
                    <a:p>
                      <a:r>
                        <a:rPr lang="en-US" sz="2500"/>
                        <a:t>3</a:t>
                      </a:r>
                    </a:p>
                  </a:txBody>
                  <a:tcPr marL="126824" marR="126824" marT="63412" marB="63412"/>
                </a:tc>
                <a:tc>
                  <a:txBody>
                    <a:bodyPr/>
                    <a:lstStyle/>
                    <a:p>
                      <a:pPr algn="r"/>
                      <a:r>
                        <a:rPr lang="en-US" sz="2500"/>
                        <a:t>500</a:t>
                      </a:r>
                    </a:p>
                  </a:txBody>
                  <a:tcPr marL="126824" marR="126824" marT="63412" marB="63412"/>
                </a:tc>
                <a:extLst>
                  <a:ext uri="{0D108BD9-81ED-4DB2-BD59-A6C34878D82A}">
                    <a16:rowId xmlns:a16="http://schemas.microsoft.com/office/drawing/2014/main" val="1210610904"/>
                  </a:ext>
                </a:extLst>
              </a:tr>
              <a:tr h="558024">
                <a:tc>
                  <a:txBody>
                    <a:bodyPr/>
                    <a:lstStyle/>
                    <a:p>
                      <a:r>
                        <a:rPr lang="en-US" sz="2500"/>
                        <a:t>4</a:t>
                      </a:r>
                    </a:p>
                  </a:txBody>
                  <a:tcPr marL="126824" marR="126824" marT="63412" marB="63412"/>
                </a:tc>
                <a:tc>
                  <a:txBody>
                    <a:bodyPr/>
                    <a:lstStyle/>
                    <a:p>
                      <a:pPr algn="r"/>
                      <a:r>
                        <a:rPr lang="en-US" sz="2500" dirty="0"/>
                        <a:t>1000</a:t>
                      </a:r>
                    </a:p>
                  </a:txBody>
                  <a:tcPr marL="126824" marR="126824" marT="63412" marB="63412"/>
                </a:tc>
                <a:extLst>
                  <a:ext uri="{0D108BD9-81ED-4DB2-BD59-A6C34878D82A}">
                    <a16:rowId xmlns:a16="http://schemas.microsoft.com/office/drawing/2014/main" val="4226975136"/>
                  </a:ext>
                </a:extLst>
              </a:tr>
            </a:tbl>
          </a:graphicData>
        </a:graphic>
      </p:graphicFrame>
    </p:spTree>
    <p:extLst>
      <p:ext uri="{BB962C8B-B14F-4D97-AF65-F5344CB8AC3E}">
        <p14:creationId xmlns:p14="http://schemas.microsoft.com/office/powerpoint/2010/main" val="399571662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Data - #1b</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You mentioned that the data must be equal distance between points, but student absences and holidays make it nearly impossible to consistently collect weekly progress monitoring data. If the progress monitoring data misses a few weeks, can you still use the data collected?</a:t>
            </a:r>
          </a:p>
          <a:p>
            <a:endParaRPr lang="en-US" sz="2000" dirty="0"/>
          </a:p>
        </p:txBody>
      </p:sp>
      <p:sp>
        <p:nvSpPr>
          <p:cNvPr id="5" name="TextBox 4">
            <a:extLst>
              <a:ext uri="{FF2B5EF4-FFF2-40B4-BE49-F238E27FC236}">
                <a16:creationId xmlns:a16="http://schemas.microsoft.com/office/drawing/2014/main" id="{7FE69B8D-89CF-04A3-0CEF-A5CC299906FB}"/>
              </a:ext>
            </a:extLst>
          </p:cNvPr>
          <p:cNvSpPr txBox="1"/>
          <p:nvPr/>
        </p:nvSpPr>
        <p:spPr>
          <a:xfrm>
            <a:off x="841011" y="4282751"/>
            <a:ext cx="3077189" cy="646331"/>
          </a:xfrm>
          <a:prstGeom prst="rect">
            <a:avLst/>
          </a:prstGeom>
          <a:noFill/>
        </p:spPr>
        <p:txBody>
          <a:bodyPr wrap="none" rtlCol="0">
            <a:spAutoFit/>
          </a:bodyPr>
          <a:lstStyle/>
          <a:p>
            <a:r>
              <a:rPr lang="en-US" dirty="0">
                <a:solidFill>
                  <a:schemeClr val="accent2"/>
                </a:solidFill>
              </a:rPr>
              <a:t>Does normative data meet this</a:t>
            </a:r>
          </a:p>
          <a:p>
            <a:r>
              <a:rPr lang="en-US" dirty="0">
                <a:solidFill>
                  <a:schemeClr val="accent2"/>
                </a:solidFill>
              </a:rPr>
              <a:t>requirement?</a:t>
            </a:r>
          </a:p>
        </p:txBody>
      </p:sp>
      <p:pic>
        <p:nvPicPr>
          <p:cNvPr id="8" name="Picture 7">
            <a:extLst>
              <a:ext uri="{FF2B5EF4-FFF2-40B4-BE49-F238E27FC236}">
                <a16:creationId xmlns:a16="http://schemas.microsoft.com/office/drawing/2014/main" id="{8929EA55-4655-EB01-0561-5FB1E32EA1D1}"/>
              </a:ext>
            </a:extLst>
          </p:cNvPr>
          <p:cNvPicPr>
            <a:picLocks noChangeAspect="1"/>
          </p:cNvPicPr>
          <p:nvPr/>
        </p:nvPicPr>
        <p:blipFill>
          <a:blip r:embed="rId2"/>
          <a:stretch>
            <a:fillRect/>
          </a:stretch>
        </p:blipFill>
        <p:spPr>
          <a:xfrm>
            <a:off x="7521945" y="1490955"/>
            <a:ext cx="3467400" cy="3558848"/>
          </a:xfrm>
          <a:prstGeom prst="rect">
            <a:avLst/>
          </a:prstGeom>
        </p:spPr>
      </p:pic>
      <p:sp>
        <p:nvSpPr>
          <p:cNvPr id="9" name="TextBox 8">
            <a:extLst>
              <a:ext uri="{FF2B5EF4-FFF2-40B4-BE49-F238E27FC236}">
                <a16:creationId xmlns:a16="http://schemas.microsoft.com/office/drawing/2014/main" id="{4B26585A-F34C-467E-F72C-7183908BD691}"/>
              </a:ext>
            </a:extLst>
          </p:cNvPr>
          <p:cNvSpPr txBox="1"/>
          <p:nvPr/>
        </p:nvSpPr>
        <p:spPr>
          <a:xfrm>
            <a:off x="7472610" y="5105435"/>
            <a:ext cx="3881191" cy="261610"/>
          </a:xfrm>
          <a:prstGeom prst="rect">
            <a:avLst/>
          </a:prstGeom>
          <a:noFill/>
        </p:spPr>
        <p:txBody>
          <a:bodyPr wrap="none" rtlCol="0">
            <a:spAutoFit/>
          </a:bodyPr>
          <a:lstStyle/>
          <a:p>
            <a:r>
              <a:rPr lang="en-US" sz="1100" dirty="0">
                <a:solidFill>
                  <a:schemeClr val="bg1"/>
                </a:solidFill>
              </a:rPr>
              <a:t>https://www.kaptest.com/study/lsat/lsat-raw-score-conversion/</a:t>
            </a:r>
          </a:p>
        </p:txBody>
      </p:sp>
    </p:spTree>
    <p:extLst>
      <p:ext uri="{BB962C8B-B14F-4D97-AF65-F5344CB8AC3E}">
        <p14:creationId xmlns:p14="http://schemas.microsoft.com/office/powerpoint/2010/main" val="21953967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Data - #2a</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In my schools, the teachers collect the progress monitoring data for behavior through a daily frequency count of the student’s most concerning behaviors. What recommendations should I, as the school psychologist, give to teachers for collecting this data? </a:t>
            </a:r>
          </a:p>
          <a:p>
            <a:endParaRPr lang="en-US" sz="2000" dirty="0"/>
          </a:p>
        </p:txBody>
      </p:sp>
      <p:pic>
        <p:nvPicPr>
          <p:cNvPr id="9" name="Picture 8">
            <a:extLst>
              <a:ext uri="{FF2B5EF4-FFF2-40B4-BE49-F238E27FC236}">
                <a16:creationId xmlns:a16="http://schemas.microsoft.com/office/drawing/2014/main" id="{77ED055E-FFC3-28A8-B41F-BD6E95795F56}"/>
              </a:ext>
            </a:extLst>
          </p:cNvPr>
          <p:cNvPicPr>
            <a:picLocks noChangeAspect="1"/>
          </p:cNvPicPr>
          <p:nvPr/>
        </p:nvPicPr>
        <p:blipFill>
          <a:blip r:embed="rId2"/>
          <a:stretch>
            <a:fillRect/>
          </a:stretch>
        </p:blipFill>
        <p:spPr>
          <a:xfrm>
            <a:off x="7154912" y="2259855"/>
            <a:ext cx="4232390" cy="3337216"/>
          </a:xfrm>
          <a:prstGeom prst="rect">
            <a:avLst/>
          </a:prstGeom>
        </p:spPr>
      </p:pic>
      <p:sp>
        <p:nvSpPr>
          <p:cNvPr id="15" name="Rectangle 14">
            <a:extLst>
              <a:ext uri="{FF2B5EF4-FFF2-40B4-BE49-F238E27FC236}">
                <a16:creationId xmlns:a16="http://schemas.microsoft.com/office/drawing/2014/main" id="{B2AE5F02-9AA9-9E5C-973A-B210B60C2066}"/>
              </a:ext>
            </a:extLst>
          </p:cNvPr>
          <p:cNvSpPr/>
          <p:nvPr/>
        </p:nvSpPr>
        <p:spPr>
          <a:xfrm>
            <a:off x="7760737" y="1031083"/>
            <a:ext cx="3182660"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6D2CD29-FB76-0036-3612-608C14F48C09}"/>
              </a:ext>
            </a:extLst>
          </p:cNvPr>
          <p:cNvPicPr>
            <a:picLocks noChangeAspect="1"/>
          </p:cNvPicPr>
          <p:nvPr/>
        </p:nvPicPr>
        <p:blipFill>
          <a:blip r:embed="rId3"/>
          <a:stretch>
            <a:fillRect/>
          </a:stretch>
        </p:blipFill>
        <p:spPr>
          <a:xfrm>
            <a:off x="7872269" y="1260929"/>
            <a:ext cx="2819644" cy="556308"/>
          </a:xfrm>
          <a:prstGeom prst="rect">
            <a:avLst/>
          </a:prstGeom>
        </p:spPr>
      </p:pic>
      <p:sp>
        <p:nvSpPr>
          <p:cNvPr id="4" name="TextBox 3">
            <a:extLst>
              <a:ext uri="{FF2B5EF4-FFF2-40B4-BE49-F238E27FC236}">
                <a16:creationId xmlns:a16="http://schemas.microsoft.com/office/drawing/2014/main" id="{AF154890-48AB-C2CF-175B-055794907B2F}"/>
              </a:ext>
            </a:extLst>
          </p:cNvPr>
          <p:cNvSpPr txBox="1"/>
          <p:nvPr/>
        </p:nvSpPr>
        <p:spPr>
          <a:xfrm>
            <a:off x="841011" y="4282751"/>
            <a:ext cx="3027752" cy="369332"/>
          </a:xfrm>
          <a:prstGeom prst="rect">
            <a:avLst/>
          </a:prstGeom>
          <a:noFill/>
        </p:spPr>
        <p:txBody>
          <a:bodyPr wrap="none" rtlCol="0">
            <a:spAutoFit/>
          </a:bodyPr>
          <a:lstStyle/>
          <a:p>
            <a:r>
              <a:rPr lang="en-US" dirty="0">
                <a:solidFill>
                  <a:schemeClr val="accent2"/>
                </a:solidFill>
              </a:rPr>
              <a:t>What would you recommend?</a:t>
            </a:r>
          </a:p>
        </p:txBody>
      </p:sp>
    </p:spTree>
    <p:extLst>
      <p:ext uri="{BB962C8B-B14F-4D97-AF65-F5344CB8AC3E}">
        <p14:creationId xmlns:p14="http://schemas.microsoft.com/office/powerpoint/2010/main" val="109022479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Data - #2b</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a:t>In my schools, the teachers collect the progress monitoring data for behavior through a daily frequency count of the student’s most concerning behaviors. What recommendations should I, as the school psychologist, give to teachers for collecting this data? </a:t>
            </a:r>
          </a:p>
          <a:p>
            <a:endParaRPr lang="en-US" sz="2000"/>
          </a:p>
        </p:txBody>
      </p:sp>
      <p:pic>
        <p:nvPicPr>
          <p:cNvPr id="9" name="Picture 8">
            <a:extLst>
              <a:ext uri="{FF2B5EF4-FFF2-40B4-BE49-F238E27FC236}">
                <a16:creationId xmlns:a16="http://schemas.microsoft.com/office/drawing/2014/main" id="{77ED055E-FFC3-28A8-B41F-BD6E95795F56}"/>
              </a:ext>
            </a:extLst>
          </p:cNvPr>
          <p:cNvPicPr>
            <a:picLocks noChangeAspect="1"/>
          </p:cNvPicPr>
          <p:nvPr/>
        </p:nvPicPr>
        <p:blipFill>
          <a:blip r:embed="rId2"/>
          <a:stretch>
            <a:fillRect/>
          </a:stretch>
        </p:blipFill>
        <p:spPr>
          <a:xfrm>
            <a:off x="5923502" y="4196649"/>
            <a:ext cx="3058807" cy="2411852"/>
          </a:xfrm>
          <a:prstGeom prst="rect">
            <a:avLst/>
          </a:prstGeom>
        </p:spPr>
      </p:pic>
      <p:pic>
        <p:nvPicPr>
          <p:cNvPr id="5" name="Picture 4">
            <a:extLst>
              <a:ext uri="{FF2B5EF4-FFF2-40B4-BE49-F238E27FC236}">
                <a16:creationId xmlns:a16="http://schemas.microsoft.com/office/drawing/2014/main" id="{84DABA49-0E2F-DFD5-AC11-AD92EEE9CB16}"/>
              </a:ext>
            </a:extLst>
          </p:cNvPr>
          <p:cNvPicPr>
            <a:picLocks noChangeAspect="1"/>
          </p:cNvPicPr>
          <p:nvPr/>
        </p:nvPicPr>
        <p:blipFill>
          <a:blip r:embed="rId3"/>
          <a:stretch>
            <a:fillRect/>
          </a:stretch>
        </p:blipFill>
        <p:spPr>
          <a:xfrm>
            <a:off x="8803794" y="3531961"/>
            <a:ext cx="3328701" cy="3170589"/>
          </a:xfrm>
          <a:prstGeom prst="rect">
            <a:avLst/>
          </a:prstGeom>
        </p:spPr>
      </p:pic>
      <p:sp>
        <p:nvSpPr>
          <p:cNvPr id="15" name="Rectangle 14">
            <a:extLst>
              <a:ext uri="{FF2B5EF4-FFF2-40B4-BE49-F238E27FC236}">
                <a16:creationId xmlns:a16="http://schemas.microsoft.com/office/drawing/2014/main" id="{B2AE5F02-9AA9-9E5C-973A-B210B60C2066}"/>
              </a:ext>
            </a:extLst>
          </p:cNvPr>
          <p:cNvSpPr/>
          <p:nvPr/>
        </p:nvSpPr>
        <p:spPr>
          <a:xfrm>
            <a:off x="8204642" y="167752"/>
            <a:ext cx="3182660"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6D2CD29-FB76-0036-3612-608C14F48C09}"/>
              </a:ext>
            </a:extLst>
          </p:cNvPr>
          <p:cNvPicPr>
            <a:picLocks noChangeAspect="1"/>
          </p:cNvPicPr>
          <p:nvPr/>
        </p:nvPicPr>
        <p:blipFill>
          <a:blip r:embed="rId4"/>
          <a:stretch>
            <a:fillRect/>
          </a:stretch>
        </p:blipFill>
        <p:spPr>
          <a:xfrm>
            <a:off x="8386150" y="388077"/>
            <a:ext cx="2819644" cy="556308"/>
          </a:xfrm>
          <a:prstGeom prst="rect">
            <a:avLst/>
          </a:prstGeom>
        </p:spPr>
      </p:pic>
      <p:pic>
        <p:nvPicPr>
          <p:cNvPr id="19" name="Picture 18">
            <a:extLst>
              <a:ext uri="{FF2B5EF4-FFF2-40B4-BE49-F238E27FC236}">
                <a16:creationId xmlns:a16="http://schemas.microsoft.com/office/drawing/2014/main" id="{8F6D95A5-53E2-665C-ADD3-8C7CCD4D97D5}"/>
              </a:ext>
            </a:extLst>
          </p:cNvPr>
          <p:cNvPicPr>
            <a:picLocks noChangeAspect="1"/>
          </p:cNvPicPr>
          <p:nvPr/>
        </p:nvPicPr>
        <p:blipFill>
          <a:blip r:embed="rId5"/>
          <a:stretch>
            <a:fillRect/>
          </a:stretch>
        </p:blipFill>
        <p:spPr>
          <a:xfrm>
            <a:off x="6982455" y="1455425"/>
            <a:ext cx="2167046" cy="1979111"/>
          </a:xfrm>
          <a:prstGeom prst="rect">
            <a:avLst/>
          </a:prstGeom>
        </p:spPr>
      </p:pic>
      <p:pic>
        <p:nvPicPr>
          <p:cNvPr id="21" name="Picture 20">
            <a:extLst>
              <a:ext uri="{FF2B5EF4-FFF2-40B4-BE49-F238E27FC236}">
                <a16:creationId xmlns:a16="http://schemas.microsoft.com/office/drawing/2014/main" id="{BF26E02A-3FCD-3D44-D440-A95C2A8F1BDB}"/>
              </a:ext>
            </a:extLst>
          </p:cNvPr>
          <p:cNvPicPr>
            <a:picLocks noChangeAspect="1"/>
          </p:cNvPicPr>
          <p:nvPr/>
        </p:nvPicPr>
        <p:blipFill>
          <a:blip r:embed="rId6"/>
          <a:stretch>
            <a:fillRect/>
          </a:stretch>
        </p:blipFill>
        <p:spPr>
          <a:xfrm>
            <a:off x="9379683" y="1513450"/>
            <a:ext cx="2694122" cy="1863062"/>
          </a:xfrm>
          <a:prstGeom prst="rect">
            <a:avLst/>
          </a:prstGeom>
        </p:spPr>
      </p:pic>
    </p:spTree>
    <p:extLst>
      <p:ext uri="{BB962C8B-B14F-4D97-AF65-F5344CB8AC3E}">
        <p14:creationId xmlns:p14="http://schemas.microsoft.com/office/powerpoint/2010/main" val="371845397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200" y="365125"/>
            <a:ext cx="5525278" cy="1325563"/>
          </a:xfrm>
        </p:spPr>
        <p:txBody>
          <a:bodyPr>
            <a:normAutofit/>
          </a:bodyPr>
          <a:lstStyle/>
          <a:p>
            <a:r>
              <a:rPr lang="en-US" dirty="0"/>
              <a:t>Questions And Answers Data - #3a</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200" y="2021249"/>
            <a:ext cx="5707565" cy="4155713"/>
          </a:xfrm>
        </p:spPr>
        <p:txBody>
          <a:bodyPr>
            <a:normAutofit/>
          </a:bodyPr>
          <a:lstStyle/>
          <a:p>
            <a:pPr marL="0" indent="0">
              <a:buNone/>
            </a:pPr>
            <a:r>
              <a:rPr lang="en-US" sz="2000" dirty="0"/>
              <a:t>My team wants to begin collecting daily frequency data of the student’s elopement and physical aggression. If no other students are eloping or physically aggressive in that classroom, how do you develop comparison data to create a goal for the Graphing Trends technique. If comparison data to set a goal isn’t an option, should my team just create a challenging/realistic goal for the student? </a:t>
            </a:r>
          </a:p>
          <a:p>
            <a:endParaRPr lang="en-US" sz="2000" dirty="0"/>
          </a:p>
        </p:txBody>
      </p:sp>
      <p:sp>
        <p:nvSpPr>
          <p:cNvPr id="5" name="TextBox 4">
            <a:extLst>
              <a:ext uri="{FF2B5EF4-FFF2-40B4-BE49-F238E27FC236}">
                <a16:creationId xmlns:a16="http://schemas.microsoft.com/office/drawing/2014/main" id="{79ADC6F1-1FAE-E629-7138-7386A4C2B69B}"/>
              </a:ext>
            </a:extLst>
          </p:cNvPr>
          <p:cNvSpPr txBox="1"/>
          <p:nvPr/>
        </p:nvSpPr>
        <p:spPr>
          <a:xfrm>
            <a:off x="838199" y="4559299"/>
            <a:ext cx="3027752" cy="369332"/>
          </a:xfrm>
          <a:prstGeom prst="rect">
            <a:avLst/>
          </a:prstGeom>
          <a:noFill/>
        </p:spPr>
        <p:txBody>
          <a:bodyPr wrap="none" rtlCol="0">
            <a:spAutoFit/>
          </a:bodyPr>
          <a:lstStyle/>
          <a:p>
            <a:r>
              <a:rPr lang="en-US" dirty="0">
                <a:solidFill>
                  <a:schemeClr val="accent2"/>
                </a:solidFill>
              </a:rPr>
              <a:t>What would you recommend?</a:t>
            </a:r>
          </a:p>
        </p:txBody>
      </p:sp>
    </p:spTree>
    <p:extLst>
      <p:ext uri="{BB962C8B-B14F-4D97-AF65-F5344CB8AC3E}">
        <p14:creationId xmlns:p14="http://schemas.microsoft.com/office/powerpoint/2010/main" val="335364538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200" y="365125"/>
            <a:ext cx="5525278" cy="1325563"/>
          </a:xfrm>
        </p:spPr>
        <p:txBody>
          <a:bodyPr>
            <a:normAutofit/>
          </a:bodyPr>
          <a:lstStyle/>
          <a:p>
            <a:r>
              <a:rPr lang="en-US" dirty="0"/>
              <a:t>Questions And Answers Data - #3b</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200" y="2021249"/>
            <a:ext cx="5707565" cy="4155713"/>
          </a:xfrm>
        </p:spPr>
        <p:txBody>
          <a:bodyPr>
            <a:normAutofit/>
          </a:bodyPr>
          <a:lstStyle/>
          <a:p>
            <a:pPr marL="0" indent="0">
              <a:buNone/>
            </a:pPr>
            <a:r>
              <a:rPr lang="en-US" sz="2000" dirty="0"/>
              <a:t>My team wants to begin collecting daily frequency data of the student’s elopement and physical aggression. If no other students are eloping or physically aggressive in that classroom, how do you develop comparison data to create a goal for the Graphing Trends technique. If comparison data to set a goal isn’t an option, should my team just create a challenging/realistic goal for the student? </a:t>
            </a:r>
          </a:p>
          <a:p>
            <a:endParaRPr lang="en-US" sz="2000" dirty="0"/>
          </a:p>
        </p:txBody>
      </p:sp>
      <p:pic>
        <p:nvPicPr>
          <p:cNvPr id="4" name="Picture 3">
            <a:extLst>
              <a:ext uri="{FF2B5EF4-FFF2-40B4-BE49-F238E27FC236}">
                <a16:creationId xmlns:a16="http://schemas.microsoft.com/office/drawing/2014/main" id="{A82A572C-3213-AD95-91B7-4D56BEBE1DB1}"/>
              </a:ext>
            </a:extLst>
          </p:cNvPr>
          <p:cNvPicPr>
            <a:picLocks noChangeAspect="1"/>
          </p:cNvPicPr>
          <p:nvPr/>
        </p:nvPicPr>
        <p:blipFill>
          <a:blip r:embed="rId2"/>
          <a:stretch>
            <a:fillRect/>
          </a:stretch>
        </p:blipFill>
        <p:spPr>
          <a:xfrm>
            <a:off x="7838122" y="321732"/>
            <a:ext cx="3937919" cy="1811443"/>
          </a:xfrm>
          <a:prstGeom prst="rect">
            <a:avLst/>
          </a:prstGeom>
        </p:spPr>
      </p:pic>
      <p:pic>
        <p:nvPicPr>
          <p:cNvPr id="8" name="Picture 7">
            <a:extLst>
              <a:ext uri="{FF2B5EF4-FFF2-40B4-BE49-F238E27FC236}">
                <a16:creationId xmlns:a16="http://schemas.microsoft.com/office/drawing/2014/main" id="{F42C3A0B-9FDD-51FB-2F52-D37A8C113C6E}"/>
              </a:ext>
            </a:extLst>
          </p:cNvPr>
          <p:cNvPicPr>
            <a:picLocks noChangeAspect="1"/>
          </p:cNvPicPr>
          <p:nvPr/>
        </p:nvPicPr>
        <p:blipFill>
          <a:blip r:embed="rId3"/>
          <a:stretch>
            <a:fillRect/>
          </a:stretch>
        </p:blipFill>
        <p:spPr>
          <a:xfrm>
            <a:off x="8772525" y="2607748"/>
            <a:ext cx="3097743" cy="1448194"/>
          </a:xfrm>
          <a:prstGeom prst="rect">
            <a:avLst/>
          </a:prstGeom>
        </p:spPr>
      </p:pic>
      <p:pic>
        <p:nvPicPr>
          <p:cNvPr id="6" name="Graphic 5" descr="Classroom with solid fill">
            <a:extLst>
              <a:ext uri="{FF2B5EF4-FFF2-40B4-BE49-F238E27FC236}">
                <a16:creationId xmlns:a16="http://schemas.microsoft.com/office/drawing/2014/main" id="{19C2C970-E050-A860-CC7E-B0F68AE3D6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3394" y="4559299"/>
            <a:ext cx="1797050" cy="1797050"/>
          </a:xfrm>
          <a:prstGeom prst="rect">
            <a:avLst/>
          </a:prstGeom>
        </p:spPr>
      </p:pic>
    </p:spTree>
    <p:extLst>
      <p:ext uri="{BB962C8B-B14F-4D97-AF65-F5344CB8AC3E}">
        <p14:creationId xmlns:p14="http://schemas.microsoft.com/office/powerpoint/2010/main" val="192131451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6E58050-20AD-4FAB-A8B7-054C368087C3}"/>
              </a:ext>
            </a:extLst>
          </p:cNvPr>
          <p:cNvSpPr>
            <a:spLocks noGrp="1"/>
          </p:cNvSpPr>
          <p:nvPr>
            <p:ph type="body" idx="1"/>
          </p:nvPr>
        </p:nvSpPr>
        <p:spPr>
          <a:xfrm>
            <a:off x="767290" y="4532243"/>
            <a:ext cx="3300457" cy="1256307"/>
          </a:xfrm>
        </p:spPr>
        <p:txBody>
          <a:bodyPr vert="horz" lIns="91440" tIns="45720" rIns="91440" bIns="45720" rtlCol="0" anchor="t">
            <a:normAutofit fontScale="55000" lnSpcReduction="20000"/>
          </a:bodyPr>
          <a:lstStyle/>
          <a:p>
            <a:r>
              <a:rPr lang="en-US" sz="8000" b="1" kern="1200" dirty="0">
                <a:solidFill>
                  <a:schemeClr val="bg1"/>
                </a:solidFill>
                <a:latin typeface="+mn-lt"/>
                <a:ea typeface="+mn-ea"/>
                <a:cs typeface="+mn-cs"/>
              </a:rPr>
              <a:t>Effect</a:t>
            </a:r>
          </a:p>
          <a:p>
            <a:r>
              <a:rPr lang="en-US" sz="8000" b="1" dirty="0">
                <a:solidFill>
                  <a:schemeClr val="bg1"/>
                </a:solidFill>
              </a:rPr>
              <a:t>Size</a:t>
            </a:r>
            <a:endParaRPr lang="en-US" sz="8000" b="1" kern="1200" dirty="0">
              <a:solidFill>
                <a:schemeClr val="bg1"/>
              </a:solidFill>
              <a:latin typeface="+mn-lt"/>
              <a:ea typeface="+mn-ea"/>
              <a:cs typeface="+mn-cs"/>
            </a:endParaRPr>
          </a:p>
        </p:txBody>
      </p:sp>
      <p:grpSp>
        <p:nvGrpSpPr>
          <p:cNvPr id="2080" name="Group 2079">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2081"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82"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2" name="Picture 1">
            <a:extLst>
              <a:ext uri="{FF2B5EF4-FFF2-40B4-BE49-F238E27FC236}">
                <a16:creationId xmlns:a16="http://schemas.microsoft.com/office/drawing/2014/main" id="{D8379819-1EC8-DA0A-9D1A-46532C033B18}"/>
              </a:ext>
            </a:extLst>
          </p:cNvPr>
          <p:cNvPicPr>
            <a:picLocks noChangeAspect="1"/>
          </p:cNvPicPr>
          <p:nvPr/>
        </p:nvPicPr>
        <p:blipFill>
          <a:blip r:embed="rId2"/>
          <a:stretch>
            <a:fillRect/>
          </a:stretch>
        </p:blipFill>
        <p:spPr>
          <a:xfrm>
            <a:off x="5461838" y="1388329"/>
            <a:ext cx="6110077" cy="4081341"/>
          </a:xfrm>
          <a:prstGeom prst="rect">
            <a:avLst/>
          </a:prstGeom>
        </p:spPr>
      </p:pic>
    </p:spTree>
    <p:extLst>
      <p:ext uri="{BB962C8B-B14F-4D97-AF65-F5344CB8AC3E}">
        <p14:creationId xmlns:p14="http://schemas.microsoft.com/office/powerpoint/2010/main" val="3846297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solidFill>
            <a:schemeClr val="tx1"/>
          </a:solidFill>
        </p:spPr>
        <p:txBody>
          <a:bodyPr/>
          <a:lstStyle/>
          <a:p>
            <a:pPr algn="ctr"/>
            <a:r>
              <a:rPr lang="en-US" b="1" dirty="0">
                <a:solidFill>
                  <a:schemeClr val="bg1"/>
                </a:solidFill>
              </a:rPr>
              <a:t>How Much Data is Needed?</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836610" y="1903257"/>
            <a:ext cx="4920377" cy="493534"/>
          </a:xfrm>
          <a:solidFill>
            <a:schemeClr val="tx1"/>
          </a:solidFill>
        </p:spPr>
        <p:txBody>
          <a:bodyPr/>
          <a:lstStyle/>
          <a:p>
            <a:pPr algn="ctr"/>
            <a:r>
              <a:rPr lang="en-US" dirty="0">
                <a:solidFill>
                  <a:schemeClr val="bg1"/>
                </a:solidFill>
              </a:rPr>
              <a:t>Effect Size</a:t>
            </a:r>
          </a:p>
        </p:txBody>
      </p:sp>
      <p:sp>
        <p:nvSpPr>
          <p:cNvPr id="4" name="Content Placeholder 3">
            <a:extLst>
              <a:ext uri="{FF2B5EF4-FFF2-40B4-BE49-F238E27FC236}">
                <a16:creationId xmlns:a16="http://schemas.microsoft.com/office/drawing/2014/main" id="{D6C252B3-02B2-422D-A21A-B3616A83465C}"/>
              </a:ext>
            </a:extLst>
          </p:cNvPr>
          <p:cNvSpPr>
            <a:spLocks noGrp="1"/>
          </p:cNvSpPr>
          <p:nvPr>
            <p:ph sz="half" idx="2"/>
          </p:nvPr>
        </p:nvSpPr>
        <p:spPr>
          <a:xfrm>
            <a:off x="836610" y="2478975"/>
            <a:ext cx="4733766" cy="1612624"/>
          </a:xfrm>
        </p:spPr>
        <p:txBody>
          <a:bodyPr>
            <a:normAutofit fontScale="85000" lnSpcReduction="20000"/>
          </a:bodyPr>
          <a:lstStyle/>
          <a:p>
            <a:r>
              <a:rPr lang="en-US" dirty="0"/>
              <a:t>Baseline: 3 Data Points</a:t>
            </a:r>
          </a:p>
          <a:p>
            <a:r>
              <a:rPr lang="en-US" dirty="0"/>
              <a:t>Post: 3 Data Points</a:t>
            </a:r>
          </a:p>
          <a:p>
            <a:r>
              <a:rPr lang="en-US" dirty="0"/>
              <a:t>Progress Monitoring: 0 Data Points</a:t>
            </a:r>
          </a:p>
          <a:p>
            <a:r>
              <a:rPr lang="en-US" dirty="0"/>
              <a:t>Comparison Data: 0 Data Points</a:t>
            </a:r>
          </a:p>
        </p:txBody>
      </p:sp>
      <p:sp>
        <p:nvSpPr>
          <p:cNvPr id="13" name="Text Placeholder 2">
            <a:extLst>
              <a:ext uri="{FF2B5EF4-FFF2-40B4-BE49-F238E27FC236}">
                <a16:creationId xmlns:a16="http://schemas.microsoft.com/office/drawing/2014/main" id="{64E8A648-A4DE-F1B4-575E-60A2539C7B9D}"/>
              </a:ext>
            </a:extLst>
          </p:cNvPr>
          <p:cNvSpPr txBox="1">
            <a:spLocks/>
          </p:cNvSpPr>
          <p:nvPr/>
        </p:nvSpPr>
        <p:spPr>
          <a:xfrm>
            <a:off x="7413464" y="3614738"/>
            <a:ext cx="152082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US" dirty="0"/>
              <a:t>Pre-Test</a:t>
            </a:r>
          </a:p>
        </p:txBody>
      </p:sp>
      <p:sp>
        <p:nvSpPr>
          <p:cNvPr id="14" name="Content Placeholder 3">
            <a:extLst>
              <a:ext uri="{FF2B5EF4-FFF2-40B4-BE49-F238E27FC236}">
                <a16:creationId xmlns:a16="http://schemas.microsoft.com/office/drawing/2014/main" id="{16B227C2-2966-C574-9F05-18EA2C9976D1}"/>
              </a:ext>
            </a:extLst>
          </p:cNvPr>
          <p:cNvSpPr txBox="1">
            <a:spLocks/>
          </p:cNvSpPr>
          <p:nvPr/>
        </p:nvSpPr>
        <p:spPr>
          <a:xfrm>
            <a:off x="7203201" y="4438650"/>
            <a:ext cx="1692275" cy="140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t>BL1 = 12</a:t>
            </a:r>
          </a:p>
          <a:p>
            <a:pPr algn="r"/>
            <a:r>
              <a:rPr lang="en-US" sz="2400" dirty="0"/>
              <a:t>BL2 = 13</a:t>
            </a:r>
          </a:p>
          <a:p>
            <a:pPr algn="r"/>
            <a:r>
              <a:rPr lang="en-US" sz="2400" dirty="0"/>
              <a:t>BL3 = 13</a:t>
            </a:r>
          </a:p>
          <a:p>
            <a:pPr marL="0" indent="0">
              <a:buFont typeface="Arial" panose="020B0604020202020204" pitchFamily="34" charset="0"/>
              <a:buNone/>
            </a:pPr>
            <a:endParaRPr lang="en-US" dirty="0"/>
          </a:p>
        </p:txBody>
      </p:sp>
      <p:sp>
        <p:nvSpPr>
          <p:cNvPr id="15" name="Text Placeholder 4">
            <a:extLst>
              <a:ext uri="{FF2B5EF4-FFF2-40B4-BE49-F238E27FC236}">
                <a16:creationId xmlns:a16="http://schemas.microsoft.com/office/drawing/2014/main" id="{EAA85844-23F4-9278-79B1-5ECFC5A385B8}"/>
              </a:ext>
            </a:extLst>
          </p:cNvPr>
          <p:cNvSpPr>
            <a:spLocks noGrp="1"/>
          </p:cNvSpPr>
          <p:nvPr>
            <p:ph type="body" sz="quarter" idx="3"/>
          </p:nvPr>
        </p:nvSpPr>
        <p:spPr>
          <a:xfrm>
            <a:off x="9663113" y="3614738"/>
            <a:ext cx="1692275" cy="823912"/>
          </a:xfrm>
        </p:spPr>
        <p:txBody>
          <a:bodyPr/>
          <a:lstStyle/>
          <a:p>
            <a:r>
              <a:rPr lang="en-US" dirty="0"/>
              <a:t>Post-Test</a:t>
            </a:r>
          </a:p>
        </p:txBody>
      </p:sp>
      <p:sp>
        <p:nvSpPr>
          <p:cNvPr id="16" name="Content Placeholder 5">
            <a:extLst>
              <a:ext uri="{FF2B5EF4-FFF2-40B4-BE49-F238E27FC236}">
                <a16:creationId xmlns:a16="http://schemas.microsoft.com/office/drawing/2014/main" id="{7499C0F5-1796-45BC-468E-A83F3DFCBD49}"/>
              </a:ext>
            </a:extLst>
          </p:cNvPr>
          <p:cNvSpPr>
            <a:spLocks noGrp="1"/>
          </p:cNvSpPr>
          <p:nvPr>
            <p:ph sz="quarter" idx="4"/>
          </p:nvPr>
        </p:nvSpPr>
        <p:spPr>
          <a:xfrm>
            <a:off x="9538575" y="4438650"/>
            <a:ext cx="1692275" cy="1409701"/>
          </a:xfrm>
        </p:spPr>
        <p:txBody>
          <a:bodyPr>
            <a:normAutofit fontScale="85000" lnSpcReduction="20000"/>
          </a:bodyPr>
          <a:lstStyle/>
          <a:p>
            <a:pPr>
              <a:lnSpc>
                <a:spcPct val="110000"/>
              </a:lnSpc>
            </a:pPr>
            <a:r>
              <a:rPr lang="en-US" dirty="0"/>
              <a:t>PT1 = 20</a:t>
            </a:r>
          </a:p>
          <a:p>
            <a:pPr>
              <a:lnSpc>
                <a:spcPct val="110000"/>
              </a:lnSpc>
            </a:pPr>
            <a:r>
              <a:rPr lang="en-US" dirty="0"/>
              <a:t>PT2=22</a:t>
            </a:r>
          </a:p>
          <a:p>
            <a:pPr>
              <a:lnSpc>
                <a:spcPct val="110000"/>
              </a:lnSpc>
            </a:pPr>
            <a:r>
              <a:rPr lang="en-US" dirty="0"/>
              <a:t>PT3=24</a:t>
            </a:r>
          </a:p>
        </p:txBody>
      </p:sp>
      <p:sp>
        <p:nvSpPr>
          <p:cNvPr id="17" name="Rectangle 16">
            <a:extLst>
              <a:ext uri="{FF2B5EF4-FFF2-40B4-BE49-F238E27FC236}">
                <a16:creationId xmlns:a16="http://schemas.microsoft.com/office/drawing/2014/main" id="{E0D5375F-D91D-634E-5C0F-208EF240DA96}"/>
              </a:ext>
            </a:extLst>
          </p:cNvPr>
          <p:cNvSpPr/>
          <p:nvPr/>
        </p:nvSpPr>
        <p:spPr>
          <a:xfrm>
            <a:off x="7117476" y="3614738"/>
            <a:ext cx="4181475" cy="26717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7241060-4029-9CE9-2B34-710D3C26EB14}"/>
              </a:ext>
            </a:extLst>
          </p:cNvPr>
          <p:cNvSpPr txBox="1"/>
          <p:nvPr/>
        </p:nvSpPr>
        <p:spPr>
          <a:xfrm>
            <a:off x="7203201" y="3209925"/>
            <a:ext cx="1059521" cy="369332"/>
          </a:xfrm>
          <a:prstGeom prst="rect">
            <a:avLst/>
          </a:prstGeom>
          <a:noFill/>
        </p:spPr>
        <p:txBody>
          <a:bodyPr wrap="none" rtlCol="0">
            <a:spAutoFit/>
          </a:bodyPr>
          <a:lstStyle/>
          <a:p>
            <a:r>
              <a:rPr lang="en-US" b="1" dirty="0"/>
              <a:t>Example:</a:t>
            </a:r>
          </a:p>
        </p:txBody>
      </p:sp>
    </p:spTree>
    <p:extLst>
      <p:ext uri="{BB962C8B-B14F-4D97-AF65-F5344CB8AC3E}">
        <p14:creationId xmlns:p14="http://schemas.microsoft.com/office/powerpoint/2010/main" val="253194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9723" y="1622066"/>
            <a:ext cx="3554226" cy="2663688"/>
          </a:xfrm>
        </p:spPr>
        <p:txBody>
          <a:bodyPr anchor="b">
            <a:normAutofit/>
          </a:bodyPr>
          <a:lstStyle/>
          <a:p>
            <a:pPr algn="l"/>
            <a:r>
              <a:rPr lang="en-US" sz="3100" b="1">
                <a:solidFill>
                  <a:schemeClr val="bg1"/>
                </a:solidFill>
                <a:latin typeface="Calibri" panose="020F0502020204030204" pitchFamily="34" charset="0"/>
              </a:rPr>
              <a:t>Yes, But Did They Improve? Intervention Response Data Analysis (Expanded) </a:t>
            </a:r>
          </a:p>
        </p:txBody>
      </p:sp>
      <p:sp>
        <p:nvSpPr>
          <p:cNvPr id="3" name="Subtitle 2"/>
          <p:cNvSpPr>
            <a:spLocks noGrp="1"/>
          </p:cNvSpPr>
          <p:nvPr>
            <p:ph type="subTitle" idx="1"/>
          </p:nvPr>
        </p:nvSpPr>
        <p:spPr>
          <a:xfrm>
            <a:off x="767290" y="4532243"/>
            <a:ext cx="3554226" cy="1803243"/>
          </a:xfrm>
        </p:spPr>
        <p:txBody>
          <a:bodyPr anchor="t">
            <a:normAutofit fontScale="92500"/>
          </a:bodyPr>
          <a:lstStyle/>
          <a:p>
            <a:pPr algn="l"/>
            <a:r>
              <a:rPr lang="en-US" sz="1400" dirty="0">
                <a:solidFill>
                  <a:schemeClr val="bg1"/>
                </a:solidFill>
              </a:rPr>
              <a:t>Learner Objectives:</a:t>
            </a:r>
          </a:p>
          <a:p>
            <a:pPr algn="l"/>
            <a:r>
              <a:rPr lang="en-US" sz="1400" dirty="0">
                <a:solidFill>
                  <a:schemeClr val="bg1"/>
                </a:solidFill>
              </a:rPr>
              <a:t>Learner will be able to analyze MTSS data for …</a:t>
            </a:r>
          </a:p>
          <a:p>
            <a:pPr algn="l"/>
            <a:r>
              <a:rPr lang="en-US" sz="1100" dirty="0">
                <a:solidFill>
                  <a:schemeClr val="bg1"/>
                </a:solidFill>
              </a:rPr>
              <a:t> </a:t>
            </a:r>
          </a:p>
          <a:p>
            <a:pPr algn="l"/>
            <a:r>
              <a:rPr lang="en-US" sz="1400" dirty="0">
                <a:solidFill>
                  <a:schemeClr val="bg1"/>
                </a:solidFill>
              </a:rPr>
              <a:t>1. social, emotional, and behavioral interventions;</a:t>
            </a:r>
          </a:p>
          <a:p>
            <a:pPr algn="l"/>
            <a:r>
              <a:rPr lang="en-US" sz="1400" dirty="0">
                <a:solidFill>
                  <a:schemeClr val="bg1"/>
                </a:solidFill>
              </a:rPr>
              <a:t>2. academic interventions; and</a:t>
            </a:r>
          </a:p>
          <a:p>
            <a:pPr algn="l"/>
            <a:r>
              <a:rPr lang="en-US" sz="1400" dirty="0">
                <a:solidFill>
                  <a:schemeClr val="bg1"/>
                </a:solidFill>
              </a:rPr>
              <a:t>3. bilingual interventions.</a:t>
            </a:r>
          </a:p>
        </p:txBody>
      </p:sp>
      <p:grpSp>
        <p:nvGrpSpPr>
          <p:cNvPr id="25" name="Group 14">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6"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6" name="Picture 5" descr="Shape&#10;&#10;Description automatically generated">
            <a:extLst>
              <a:ext uri="{FF2B5EF4-FFF2-40B4-BE49-F238E27FC236}">
                <a16:creationId xmlns:a16="http://schemas.microsoft.com/office/drawing/2014/main" id="{0DD9CFFA-C1DC-1940-1AD0-078205977A34}"/>
              </a:ext>
            </a:extLst>
          </p:cNvPr>
          <p:cNvPicPr>
            <a:picLocks noChangeAspect="1"/>
          </p:cNvPicPr>
          <p:nvPr/>
        </p:nvPicPr>
        <p:blipFill rotWithShape="1">
          <a:blip r:embed="rId2">
            <a:extLst>
              <a:ext uri="{28A0092B-C50C-407E-A947-70E740481C1C}">
                <a14:useLocalDpi xmlns:a14="http://schemas.microsoft.com/office/drawing/2010/main" val="0"/>
              </a:ext>
            </a:extLst>
          </a:blip>
          <a:srcRect l="21142" r="19954"/>
          <a:stretch/>
        </p:blipFill>
        <p:spPr>
          <a:xfrm>
            <a:off x="5805429" y="896111"/>
            <a:ext cx="5277712" cy="4479925"/>
          </a:xfrm>
          <a:prstGeom prst="rect">
            <a:avLst/>
          </a:prstGeom>
        </p:spPr>
      </p:pic>
    </p:spTree>
    <p:extLst>
      <p:ext uri="{BB962C8B-B14F-4D97-AF65-F5344CB8AC3E}">
        <p14:creationId xmlns:p14="http://schemas.microsoft.com/office/powerpoint/2010/main" val="3214615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42917" y="1163325"/>
            <a:ext cx="9122584" cy="1325563"/>
          </a:xfrm>
        </p:spPr>
        <p:txBody>
          <a:bodyPr>
            <a:normAutofit/>
          </a:bodyPr>
          <a:lstStyle/>
          <a:p>
            <a:r>
              <a:rPr lang="en-US" altLang="en-US" b="1" dirty="0"/>
              <a:t>Cohen’s </a:t>
            </a:r>
            <a:r>
              <a:rPr lang="en-US" altLang="en-US" b="1" i="1" dirty="0"/>
              <a:t>d</a:t>
            </a:r>
          </a:p>
        </p:txBody>
      </p:sp>
      <p:sp>
        <p:nvSpPr>
          <p:cNvPr id="4099" name="Rectangle 3"/>
          <p:cNvSpPr>
            <a:spLocks noGrp="1" noChangeArrowheads="1"/>
          </p:cNvSpPr>
          <p:nvPr>
            <p:ph idx="1"/>
          </p:nvPr>
        </p:nvSpPr>
        <p:spPr>
          <a:xfrm>
            <a:off x="1374804" y="4484954"/>
            <a:ext cx="6066118" cy="1155731"/>
          </a:xfrm>
        </p:spPr>
        <p:txBody>
          <a:bodyPr>
            <a:normAutofit/>
          </a:bodyPr>
          <a:lstStyle/>
          <a:p>
            <a:pPr marL="990600" lvl="1" indent="-533400">
              <a:buFontTx/>
              <a:buChar char="•"/>
            </a:pPr>
            <a:r>
              <a:rPr lang="en-US" altLang="en-US" sz="1300" b="1" dirty="0"/>
              <a:t>Subtract the mean of the baseline phase from the mean of the intervention phase</a:t>
            </a:r>
          </a:p>
          <a:p>
            <a:pPr marL="990600" lvl="1" indent="-533400">
              <a:buFontTx/>
              <a:buChar char="•"/>
            </a:pPr>
            <a:r>
              <a:rPr lang="en-US" altLang="en-US" sz="1300" b="1" dirty="0"/>
              <a:t>Divided by standard deviation pooled</a:t>
            </a:r>
          </a:p>
          <a:p>
            <a:pPr marL="990600" lvl="1" indent="-533400">
              <a:buFontTx/>
              <a:buChar char="•"/>
            </a:pPr>
            <a:r>
              <a:rPr lang="en-US" altLang="en-US" sz="1300" b="1" dirty="0"/>
              <a:t>D is then converted from a table to an effect size estimate</a:t>
            </a:r>
          </a:p>
          <a:p>
            <a:pPr marL="457200" lvl="1" indent="0">
              <a:buNone/>
            </a:pPr>
            <a:endParaRPr lang="en-US" altLang="en-US" sz="1300" b="1" dirty="0"/>
          </a:p>
          <a:p>
            <a:pPr marL="457200" lvl="1" indent="0">
              <a:buNone/>
            </a:pPr>
            <a:endParaRPr lang="en-US" altLang="en-US" sz="1300" b="1" dirty="0"/>
          </a:p>
        </p:txBody>
      </p:sp>
      <p:sp>
        <p:nvSpPr>
          <p:cNvPr id="4116"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txBody>
          <a:bodyPr/>
          <a:lstStyle/>
          <a:p>
            <a:endParaRPr lang="en-US"/>
          </a:p>
        </p:txBody>
      </p:sp>
      <p:sp>
        <p:nvSpPr>
          <p:cNvPr id="4117"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endParaRPr lang="en-US"/>
          </a:p>
        </p:txBody>
      </p:sp>
      <p:pic>
        <p:nvPicPr>
          <p:cNvPr id="2" name="Picture 1" descr="Screen Shot 2016-03-23 at 2.20.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4763" y="4402176"/>
            <a:ext cx="2542433" cy="1175275"/>
          </a:xfrm>
          <a:prstGeom prst="rect">
            <a:avLst/>
          </a:prstGeom>
        </p:spPr>
      </p:pic>
      <p:sp>
        <p:nvSpPr>
          <p:cNvPr id="3" name="Text Placeholder 2">
            <a:extLst>
              <a:ext uri="{FF2B5EF4-FFF2-40B4-BE49-F238E27FC236}">
                <a16:creationId xmlns:a16="http://schemas.microsoft.com/office/drawing/2014/main" id="{FB2BF93B-5B39-A69D-26F7-AE0C9D5B0EEB}"/>
              </a:ext>
            </a:extLst>
          </p:cNvPr>
          <p:cNvSpPr txBox="1">
            <a:spLocks/>
          </p:cNvSpPr>
          <p:nvPr/>
        </p:nvSpPr>
        <p:spPr>
          <a:xfrm>
            <a:off x="6071978" y="1080699"/>
            <a:ext cx="152082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US" dirty="0"/>
              <a:t>Pre-Test</a:t>
            </a:r>
          </a:p>
        </p:txBody>
      </p:sp>
      <p:sp>
        <p:nvSpPr>
          <p:cNvPr id="4" name="Content Placeholder 3">
            <a:extLst>
              <a:ext uri="{FF2B5EF4-FFF2-40B4-BE49-F238E27FC236}">
                <a16:creationId xmlns:a16="http://schemas.microsoft.com/office/drawing/2014/main" id="{01511ED9-FB0D-A070-CEB8-DEE951909AB4}"/>
              </a:ext>
            </a:extLst>
          </p:cNvPr>
          <p:cNvSpPr txBox="1">
            <a:spLocks/>
          </p:cNvSpPr>
          <p:nvPr/>
        </p:nvSpPr>
        <p:spPr>
          <a:xfrm>
            <a:off x="5861715" y="1904611"/>
            <a:ext cx="1692275" cy="140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t>BL1 = 12</a:t>
            </a:r>
          </a:p>
          <a:p>
            <a:pPr algn="r"/>
            <a:r>
              <a:rPr lang="en-US" sz="2400" dirty="0"/>
              <a:t>BL2 = 13</a:t>
            </a:r>
          </a:p>
          <a:p>
            <a:pPr algn="r"/>
            <a:r>
              <a:rPr lang="en-US" sz="2400" dirty="0"/>
              <a:t>BL3 = 13</a:t>
            </a:r>
          </a:p>
          <a:p>
            <a:pPr marL="0" indent="0">
              <a:buFont typeface="Arial" panose="020B0604020202020204" pitchFamily="34" charset="0"/>
              <a:buNone/>
            </a:pPr>
            <a:endParaRPr lang="en-US" dirty="0"/>
          </a:p>
        </p:txBody>
      </p:sp>
      <p:sp>
        <p:nvSpPr>
          <p:cNvPr id="5" name="Text Placeholder 4">
            <a:extLst>
              <a:ext uri="{FF2B5EF4-FFF2-40B4-BE49-F238E27FC236}">
                <a16:creationId xmlns:a16="http://schemas.microsoft.com/office/drawing/2014/main" id="{4A00D969-CC14-680F-92AB-86E5CDDBE8BB}"/>
              </a:ext>
            </a:extLst>
          </p:cNvPr>
          <p:cNvSpPr txBox="1">
            <a:spLocks/>
          </p:cNvSpPr>
          <p:nvPr/>
        </p:nvSpPr>
        <p:spPr>
          <a:xfrm>
            <a:off x="8375208" y="1466460"/>
            <a:ext cx="1692275" cy="604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Post-Test</a:t>
            </a:r>
          </a:p>
        </p:txBody>
      </p:sp>
      <p:sp>
        <p:nvSpPr>
          <p:cNvPr id="6" name="Content Placeholder 5">
            <a:extLst>
              <a:ext uri="{FF2B5EF4-FFF2-40B4-BE49-F238E27FC236}">
                <a16:creationId xmlns:a16="http://schemas.microsoft.com/office/drawing/2014/main" id="{43637EA4-BFB6-EB72-DC01-FF037AAEC841}"/>
              </a:ext>
            </a:extLst>
          </p:cNvPr>
          <p:cNvSpPr txBox="1">
            <a:spLocks/>
          </p:cNvSpPr>
          <p:nvPr/>
        </p:nvSpPr>
        <p:spPr>
          <a:xfrm>
            <a:off x="8197089" y="1904611"/>
            <a:ext cx="1692275" cy="140970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PT1 = 20</a:t>
            </a:r>
          </a:p>
          <a:p>
            <a:pPr>
              <a:lnSpc>
                <a:spcPct val="110000"/>
              </a:lnSpc>
            </a:pPr>
            <a:r>
              <a:rPr lang="en-US" dirty="0"/>
              <a:t>PT2=22</a:t>
            </a:r>
          </a:p>
          <a:p>
            <a:pPr>
              <a:lnSpc>
                <a:spcPct val="110000"/>
              </a:lnSpc>
            </a:pPr>
            <a:r>
              <a:rPr lang="en-US" dirty="0"/>
              <a:t>PT3=24</a:t>
            </a:r>
          </a:p>
        </p:txBody>
      </p:sp>
      <p:sp>
        <p:nvSpPr>
          <p:cNvPr id="7" name="Rectangle 6">
            <a:extLst>
              <a:ext uri="{FF2B5EF4-FFF2-40B4-BE49-F238E27FC236}">
                <a16:creationId xmlns:a16="http://schemas.microsoft.com/office/drawing/2014/main" id="{2CFEFAB1-F261-53E7-1C72-2D8FB1A72DAB}"/>
              </a:ext>
            </a:extLst>
          </p:cNvPr>
          <p:cNvSpPr/>
          <p:nvPr/>
        </p:nvSpPr>
        <p:spPr>
          <a:xfrm>
            <a:off x="5775990" y="1080699"/>
            <a:ext cx="4181475" cy="26717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F6CDF04-13AB-6BD9-08AB-83753AC174E7}"/>
              </a:ext>
            </a:extLst>
          </p:cNvPr>
          <p:cNvSpPr txBox="1"/>
          <p:nvPr/>
        </p:nvSpPr>
        <p:spPr>
          <a:xfrm>
            <a:off x="5861715" y="675886"/>
            <a:ext cx="1059521" cy="369332"/>
          </a:xfrm>
          <a:prstGeom prst="rect">
            <a:avLst/>
          </a:prstGeom>
          <a:noFill/>
        </p:spPr>
        <p:txBody>
          <a:bodyPr wrap="none" rtlCol="0">
            <a:spAutoFit/>
          </a:bodyPr>
          <a:lstStyle/>
          <a:p>
            <a:r>
              <a:rPr lang="en-US" b="1" dirty="0"/>
              <a:t>Example:</a:t>
            </a:r>
          </a:p>
        </p:txBody>
      </p:sp>
    </p:spTree>
    <p:extLst>
      <p:ext uri="{BB962C8B-B14F-4D97-AF65-F5344CB8AC3E}">
        <p14:creationId xmlns:p14="http://schemas.microsoft.com/office/powerpoint/2010/main" val="114751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38249" y="1168399"/>
            <a:ext cx="9122584" cy="1325563"/>
          </a:xfrm>
        </p:spPr>
        <p:txBody>
          <a:bodyPr>
            <a:normAutofit/>
          </a:bodyPr>
          <a:lstStyle/>
          <a:p>
            <a:r>
              <a:rPr lang="en-US" altLang="en-US" b="1" dirty="0"/>
              <a:t>Cohen’s </a:t>
            </a:r>
            <a:r>
              <a:rPr lang="en-US" altLang="en-US" b="1" i="1" dirty="0"/>
              <a:t>d</a:t>
            </a:r>
          </a:p>
        </p:txBody>
      </p:sp>
      <p:sp>
        <p:nvSpPr>
          <p:cNvPr id="4116"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txBody>
          <a:bodyPr/>
          <a:lstStyle/>
          <a:p>
            <a:endParaRPr lang="en-US"/>
          </a:p>
        </p:txBody>
      </p:sp>
      <p:sp>
        <p:nvSpPr>
          <p:cNvPr id="4117"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endParaRPr lang="en-US"/>
          </a:p>
        </p:txBody>
      </p:sp>
      <p:pic>
        <p:nvPicPr>
          <p:cNvPr id="12" name="Picture 11">
            <a:extLst>
              <a:ext uri="{FF2B5EF4-FFF2-40B4-BE49-F238E27FC236}">
                <a16:creationId xmlns:a16="http://schemas.microsoft.com/office/drawing/2014/main" id="{A8FD0102-7A8E-7C39-4F53-B125F6345B5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3303" b="33119"/>
          <a:stretch/>
        </p:blipFill>
        <p:spPr>
          <a:xfrm>
            <a:off x="1412302" y="3829052"/>
            <a:ext cx="9073069" cy="1676398"/>
          </a:xfrm>
          <a:prstGeom prst="rect">
            <a:avLst/>
          </a:prstGeom>
        </p:spPr>
      </p:pic>
      <p:sp>
        <p:nvSpPr>
          <p:cNvPr id="13" name="TextBox 12">
            <a:extLst>
              <a:ext uri="{FF2B5EF4-FFF2-40B4-BE49-F238E27FC236}">
                <a16:creationId xmlns:a16="http://schemas.microsoft.com/office/drawing/2014/main" id="{D0FDEA29-238F-AAFD-724F-6A3D28DB789B}"/>
              </a:ext>
            </a:extLst>
          </p:cNvPr>
          <p:cNvSpPr txBox="1"/>
          <p:nvPr/>
        </p:nvSpPr>
        <p:spPr>
          <a:xfrm>
            <a:off x="1412302" y="3327441"/>
            <a:ext cx="3242619" cy="369332"/>
          </a:xfrm>
          <a:prstGeom prst="rect">
            <a:avLst/>
          </a:prstGeom>
          <a:noFill/>
        </p:spPr>
        <p:txBody>
          <a:bodyPr wrap="none" rtlCol="0">
            <a:spAutoFit/>
          </a:bodyPr>
          <a:lstStyle/>
          <a:p>
            <a:r>
              <a:rPr lang="en-US" b="1" dirty="0"/>
              <a:t>http://kathleenkrach.com/tools</a:t>
            </a:r>
          </a:p>
        </p:txBody>
      </p:sp>
      <p:sp>
        <p:nvSpPr>
          <p:cNvPr id="14" name="Text Placeholder 2">
            <a:extLst>
              <a:ext uri="{FF2B5EF4-FFF2-40B4-BE49-F238E27FC236}">
                <a16:creationId xmlns:a16="http://schemas.microsoft.com/office/drawing/2014/main" id="{4CBC8F95-6B18-8275-9470-22000B602177}"/>
              </a:ext>
            </a:extLst>
          </p:cNvPr>
          <p:cNvSpPr txBox="1">
            <a:spLocks/>
          </p:cNvSpPr>
          <p:nvPr/>
        </p:nvSpPr>
        <p:spPr>
          <a:xfrm>
            <a:off x="6543447" y="1025009"/>
            <a:ext cx="152082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US" dirty="0"/>
              <a:t>Pre-Test</a:t>
            </a:r>
          </a:p>
        </p:txBody>
      </p:sp>
      <p:sp>
        <p:nvSpPr>
          <p:cNvPr id="15" name="Content Placeholder 3">
            <a:extLst>
              <a:ext uri="{FF2B5EF4-FFF2-40B4-BE49-F238E27FC236}">
                <a16:creationId xmlns:a16="http://schemas.microsoft.com/office/drawing/2014/main" id="{60FAD70E-329C-BCFD-447B-2CB0C781CE2E}"/>
              </a:ext>
            </a:extLst>
          </p:cNvPr>
          <p:cNvSpPr txBox="1">
            <a:spLocks/>
          </p:cNvSpPr>
          <p:nvPr/>
        </p:nvSpPr>
        <p:spPr>
          <a:xfrm>
            <a:off x="6333184" y="1848921"/>
            <a:ext cx="1692275" cy="140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t>BL1 = 12</a:t>
            </a:r>
          </a:p>
          <a:p>
            <a:pPr algn="r"/>
            <a:r>
              <a:rPr lang="en-US" sz="2400" dirty="0"/>
              <a:t>BL2 = 13</a:t>
            </a:r>
          </a:p>
          <a:p>
            <a:pPr algn="r"/>
            <a:r>
              <a:rPr lang="en-US" sz="2400" dirty="0"/>
              <a:t>BL3 = 13</a:t>
            </a:r>
          </a:p>
          <a:p>
            <a:pPr marL="0" indent="0">
              <a:buFont typeface="Arial" panose="020B0604020202020204" pitchFamily="34" charset="0"/>
              <a:buNone/>
            </a:pPr>
            <a:endParaRPr lang="en-US" dirty="0"/>
          </a:p>
        </p:txBody>
      </p:sp>
      <p:sp>
        <p:nvSpPr>
          <p:cNvPr id="16" name="Text Placeholder 4">
            <a:extLst>
              <a:ext uri="{FF2B5EF4-FFF2-40B4-BE49-F238E27FC236}">
                <a16:creationId xmlns:a16="http://schemas.microsoft.com/office/drawing/2014/main" id="{997FB835-2796-0440-6434-CAF2AEED5EF2}"/>
              </a:ext>
            </a:extLst>
          </p:cNvPr>
          <p:cNvSpPr txBox="1">
            <a:spLocks/>
          </p:cNvSpPr>
          <p:nvPr/>
        </p:nvSpPr>
        <p:spPr>
          <a:xfrm>
            <a:off x="8793096" y="1414317"/>
            <a:ext cx="1692275" cy="4346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Post-Test</a:t>
            </a:r>
          </a:p>
        </p:txBody>
      </p:sp>
      <p:sp>
        <p:nvSpPr>
          <p:cNvPr id="17" name="Content Placeholder 5">
            <a:extLst>
              <a:ext uri="{FF2B5EF4-FFF2-40B4-BE49-F238E27FC236}">
                <a16:creationId xmlns:a16="http://schemas.microsoft.com/office/drawing/2014/main" id="{17E68479-48FB-EFCB-D86E-9BA58C182FBA}"/>
              </a:ext>
            </a:extLst>
          </p:cNvPr>
          <p:cNvSpPr txBox="1">
            <a:spLocks/>
          </p:cNvSpPr>
          <p:nvPr/>
        </p:nvSpPr>
        <p:spPr>
          <a:xfrm>
            <a:off x="8668558" y="1848921"/>
            <a:ext cx="1692275" cy="140970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PT1 = 20</a:t>
            </a:r>
          </a:p>
          <a:p>
            <a:pPr>
              <a:lnSpc>
                <a:spcPct val="110000"/>
              </a:lnSpc>
            </a:pPr>
            <a:r>
              <a:rPr lang="en-US"/>
              <a:t>PT2=22</a:t>
            </a:r>
          </a:p>
          <a:p>
            <a:pPr>
              <a:lnSpc>
                <a:spcPct val="110000"/>
              </a:lnSpc>
            </a:pPr>
            <a:r>
              <a:rPr lang="en-US"/>
              <a:t>PT3=24</a:t>
            </a:r>
            <a:endParaRPr lang="en-US" dirty="0"/>
          </a:p>
        </p:txBody>
      </p:sp>
      <p:sp>
        <p:nvSpPr>
          <p:cNvPr id="18" name="Rectangle 17">
            <a:extLst>
              <a:ext uri="{FF2B5EF4-FFF2-40B4-BE49-F238E27FC236}">
                <a16:creationId xmlns:a16="http://schemas.microsoft.com/office/drawing/2014/main" id="{D7AA0F81-171C-4413-62F3-06295123315B}"/>
              </a:ext>
            </a:extLst>
          </p:cNvPr>
          <p:cNvSpPr/>
          <p:nvPr/>
        </p:nvSpPr>
        <p:spPr>
          <a:xfrm>
            <a:off x="6247459" y="1025009"/>
            <a:ext cx="4181475" cy="26717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BC90CBB-AA48-3010-389A-ABEC1FD74865}"/>
              </a:ext>
            </a:extLst>
          </p:cNvPr>
          <p:cNvSpPr txBox="1"/>
          <p:nvPr/>
        </p:nvSpPr>
        <p:spPr>
          <a:xfrm>
            <a:off x="6333184" y="620196"/>
            <a:ext cx="1059521" cy="369332"/>
          </a:xfrm>
          <a:prstGeom prst="rect">
            <a:avLst/>
          </a:prstGeom>
          <a:noFill/>
        </p:spPr>
        <p:txBody>
          <a:bodyPr wrap="none" rtlCol="0">
            <a:spAutoFit/>
          </a:bodyPr>
          <a:lstStyle/>
          <a:p>
            <a:r>
              <a:rPr lang="en-US" b="1" dirty="0"/>
              <a:t>Example:</a:t>
            </a:r>
          </a:p>
        </p:txBody>
      </p:sp>
    </p:spTree>
    <p:extLst>
      <p:ext uri="{BB962C8B-B14F-4D97-AF65-F5344CB8AC3E}">
        <p14:creationId xmlns:p14="http://schemas.microsoft.com/office/powerpoint/2010/main" val="159387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5E4A9B9-109F-035F-6884-366244E86DEA}"/>
              </a:ext>
            </a:extLst>
          </p:cNvPr>
          <p:cNvGraphicFramePr>
            <a:graphicFrameLocks noChangeAspect="1"/>
          </p:cNvGraphicFramePr>
          <p:nvPr>
            <p:extLst>
              <p:ext uri="{D42A27DB-BD31-4B8C-83A1-F6EECF244321}">
                <p14:modId xmlns:p14="http://schemas.microsoft.com/office/powerpoint/2010/main" val="2402417342"/>
              </p:ext>
            </p:extLst>
          </p:nvPr>
        </p:nvGraphicFramePr>
        <p:xfrm>
          <a:off x="625742" y="364550"/>
          <a:ext cx="5786627" cy="6128899"/>
        </p:xfrm>
        <a:graphic>
          <a:graphicData uri="http://schemas.openxmlformats.org/presentationml/2006/ole">
            <mc:AlternateContent xmlns:mc="http://schemas.openxmlformats.org/markup-compatibility/2006">
              <mc:Choice xmlns:v="urn:schemas-microsoft-com:vml" Requires="v">
                <p:oleObj name="Worksheet" r:id="rId2" imgW="4884597" imgH="5174043" progId="Excel.Sheet.12">
                  <p:embed/>
                </p:oleObj>
              </mc:Choice>
              <mc:Fallback>
                <p:oleObj name="Worksheet" r:id="rId2" imgW="4884597" imgH="5174043" progId="Excel.Sheet.12">
                  <p:embed/>
                  <p:pic>
                    <p:nvPicPr>
                      <p:cNvPr id="3" name="Object 2">
                        <a:extLst>
                          <a:ext uri="{FF2B5EF4-FFF2-40B4-BE49-F238E27FC236}">
                            <a16:creationId xmlns:a16="http://schemas.microsoft.com/office/drawing/2014/main" id="{A5E4A9B9-109F-035F-6884-366244E86DEA}"/>
                          </a:ext>
                        </a:extLst>
                      </p:cNvPr>
                      <p:cNvPicPr/>
                      <p:nvPr/>
                    </p:nvPicPr>
                    <p:blipFill>
                      <a:blip r:embed="rId3"/>
                      <a:stretch>
                        <a:fillRect/>
                      </a:stretch>
                    </p:blipFill>
                    <p:spPr>
                      <a:xfrm>
                        <a:off x="625742" y="364550"/>
                        <a:ext cx="5786627" cy="6128899"/>
                      </a:xfrm>
                      <a:prstGeom prst="rect">
                        <a:avLst/>
                      </a:prstGeom>
                    </p:spPr>
                  </p:pic>
                </p:oleObj>
              </mc:Fallback>
            </mc:AlternateContent>
          </a:graphicData>
        </a:graphic>
      </p:graphicFrame>
      <p:sp>
        <p:nvSpPr>
          <p:cNvPr id="4" name="Text Placeholder 2">
            <a:extLst>
              <a:ext uri="{FF2B5EF4-FFF2-40B4-BE49-F238E27FC236}">
                <a16:creationId xmlns:a16="http://schemas.microsoft.com/office/drawing/2014/main" id="{C2ABA6A7-AA7C-3B6B-7940-4613D01EB921}"/>
              </a:ext>
            </a:extLst>
          </p:cNvPr>
          <p:cNvSpPr txBox="1">
            <a:spLocks/>
          </p:cNvSpPr>
          <p:nvPr/>
        </p:nvSpPr>
        <p:spPr>
          <a:xfrm>
            <a:off x="7274093" y="2077521"/>
            <a:ext cx="152082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US" dirty="0"/>
              <a:t>Pre-Test</a:t>
            </a:r>
          </a:p>
        </p:txBody>
      </p:sp>
      <p:sp>
        <p:nvSpPr>
          <p:cNvPr id="5" name="Content Placeholder 3">
            <a:extLst>
              <a:ext uri="{FF2B5EF4-FFF2-40B4-BE49-F238E27FC236}">
                <a16:creationId xmlns:a16="http://schemas.microsoft.com/office/drawing/2014/main" id="{8DF78B29-0746-0346-A311-CB6541A6E1A3}"/>
              </a:ext>
            </a:extLst>
          </p:cNvPr>
          <p:cNvSpPr txBox="1">
            <a:spLocks/>
          </p:cNvSpPr>
          <p:nvPr/>
        </p:nvSpPr>
        <p:spPr>
          <a:xfrm>
            <a:off x="7063830" y="2901433"/>
            <a:ext cx="1692275" cy="140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t>BL1 = 12</a:t>
            </a:r>
          </a:p>
          <a:p>
            <a:pPr algn="r"/>
            <a:r>
              <a:rPr lang="en-US" sz="2400" dirty="0"/>
              <a:t>BL2 = 13</a:t>
            </a:r>
          </a:p>
          <a:p>
            <a:pPr algn="r"/>
            <a:r>
              <a:rPr lang="en-US" sz="2400" dirty="0"/>
              <a:t>BL3 = 13</a:t>
            </a:r>
          </a:p>
          <a:p>
            <a:pPr marL="0" indent="0">
              <a:buFont typeface="Arial" panose="020B0604020202020204" pitchFamily="34" charset="0"/>
              <a:buNone/>
            </a:pPr>
            <a:endParaRPr lang="en-US" dirty="0"/>
          </a:p>
        </p:txBody>
      </p:sp>
      <p:sp>
        <p:nvSpPr>
          <p:cNvPr id="6" name="Text Placeholder 4">
            <a:extLst>
              <a:ext uri="{FF2B5EF4-FFF2-40B4-BE49-F238E27FC236}">
                <a16:creationId xmlns:a16="http://schemas.microsoft.com/office/drawing/2014/main" id="{5E9A190A-31E9-CFF5-8DF0-F089D7B0B89A}"/>
              </a:ext>
            </a:extLst>
          </p:cNvPr>
          <p:cNvSpPr txBox="1">
            <a:spLocks/>
          </p:cNvSpPr>
          <p:nvPr/>
        </p:nvSpPr>
        <p:spPr>
          <a:xfrm>
            <a:off x="9523742" y="2466829"/>
            <a:ext cx="1692275" cy="4346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Post-Test</a:t>
            </a:r>
          </a:p>
        </p:txBody>
      </p:sp>
      <p:sp>
        <p:nvSpPr>
          <p:cNvPr id="7" name="Content Placeholder 5">
            <a:extLst>
              <a:ext uri="{FF2B5EF4-FFF2-40B4-BE49-F238E27FC236}">
                <a16:creationId xmlns:a16="http://schemas.microsoft.com/office/drawing/2014/main" id="{DC0EE12F-4789-A071-9421-E83B6249E997}"/>
              </a:ext>
            </a:extLst>
          </p:cNvPr>
          <p:cNvSpPr txBox="1">
            <a:spLocks/>
          </p:cNvSpPr>
          <p:nvPr/>
        </p:nvSpPr>
        <p:spPr>
          <a:xfrm>
            <a:off x="9399204" y="2901433"/>
            <a:ext cx="1692275" cy="140970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PT1 = 20</a:t>
            </a:r>
          </a:p>
          <a:p>
            <a:pPr>
              <a:lnSpc>
                <a:spcPct val="110000"/>
              </a:lnSpc>
            </a:pPr>
            <a:r>
              <a:rPr lang="en-US"/>
              <a:t>PT2=22</a:t>
            </a:r>
          </a:p>
          <a:p>
            <a:pPr>
              <a:lnSpc>
                <a:spcPct val="110000"/>
              </a:lnSpc>
            </a:pPr>
            <a:r>
              <a:rPr lang="en-US"/>
              <a:t>PT3=24</a:t>
            </a:r>
            <a:endParaRPr lang="en-US" dirty="0"/>
          </a:p>
        </p:txBody>
      </p:sp>
      <p:sp>
        <p:nvSpPr>
          <p:cNvPr id="8" name="Rectangle 7">
            <a:extLst>
              <a:ext uri="{FF2B5EF4-FFF2-40B4-BE49-F238E27FC236}">
                <a16:creationId xmlns:a16="http://schemas.microsoft.com/office/drawing/2014/main" id="{55972D3B-1041-52D7-01E4-6350A826B0AA}"/>
              </a:ext>
            </a:extLst>
          </p:cNvPr>
          <p:cNvSpPr/>
          <p:nvPr/>
        </p:nvSpPr>
        <p:spPr>
          <a:xfrm>
            <a:off x="6978105" y="2077521"/>
            <a:ext cx="4181475" cy="26717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A48626-6DEB-2732-1A78-0F00BF711601}"/>
              </a:ext>
            </a:extLst>
          </p:cNvPr>
          <p:cNvSpPr txBox="1"/>
          <p:nvPr/>
        </p:nvSpPr>
        <p:spPr>
          <a:xfrm>
            <a:off x="7063830" y="1672708"/>
            <a:ext cx="1059521" cy="369332"/>
          </a:xfrm>
          <a:prstGeom prst="rect">
            <a:avLst/>
          </a:prstGeom>
          <a:noFill/>
        </p:spPr>
        <p:txBody>
          <a:bodyPr wrap="none" rtlCol="0">
            <a:spAutoFit/>
          </a:bodyPr>
          <a:lstStyle/>
          <a:p>
            <a:r>
              <a:rPr lang="en-US" b="1" dirty="0"/>
              <a:t>Example:</a:t>
            </a:r>
          </a:p>
        </p:txBody>
      </p:sp>
    </p:spTree>
    <p:extLst>
      <p:ext uri="{BB962C8B-B14F-4D97-AF65-F5344CB8AC3E}">
        <p14:creationId xmlns:p14="http://schemas.microsoft.com/office/powerpoint/2010/main" val="2314196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29" y="284176"/>
            <a:ext cx="10653170" cy="1508760"/>
          </a:xfrm>
          <a:solidFill>
            <a:schemeClr val="tx1"/>
          </a:solidFill>
        </p:spPr>
        <p:txBody>
          <a:bodyPr>
            <a:normAutofit/>
          </a:bodyPr>
          <a:lstStyle/>
          <a:p>
            <a:pPr algn="ctr"/>
            <a:r>
              <a:rPr lang="en-US" sz="4000" b="1" dirty="0">
                <a:solidFill>
                  <a:schemeClr val="bg1"/>
                </a:solidFill>
              </a:rPr>
              <a:t>Effect Size Calculator</a:t>
            </a:r>
          </a:p>
        </p:txBody>
      </p:sp>
      <p:pic>
        <p:nvPicPr>
          <p:cNvPr id="11" name="Content Placeholder 10">
            <a:extLst>
              <a:ext uri="{FF2B5EF4-FFF2-40B4-BE49-F238E27FC236}">
                <a16:creationId xmlns:a16="http://schemas.microsoft.com/office/drawing/2014/main" id="{BAD673F6-BBBD-416F-99DF-D504D55D660F}"/>
              </a:ext>
            </a:extLst>
          </p:cNvPr>
          <p:cNvPicPr>
            <a:picLocks noGrp="1" noChangeAspect="1"/>
          </p:cNvPicPr>
          <p:nvPr>
            <p:ph idx="1"/>
          </p:nvPr>
        </p:nvPicPr>
        <p:blipFill>
          <a:blip r:embed="rId3"/>
          <a:stretch>
            <a:fillRect/>
          </a:stretch>
        </p:blipFill>
        <p:spPr>
          <a:xfrm>
            <a:off x="6096000" y="1931002"/>
            <a:ext cx="4412500" cy="4642822"/>
          </a:xfrm>
          <a:prstGeom prst="rect">
            <a:avLst/>
          </a:prstGeom>
        </p:spPr>
      </p:pic>
      <p:cxnSp>
        <p:nvCxnSpPr>
          <p:cNvPr id="5" name="Straight Arrow Connector 4">
            <a:extLst>
              <a:ext uri="{FF2B5EF4-FFF2-40B4-BE49-F238E27FC236}">
                <a16:creationId xmlns:a16="http://schemas.microsoft.com/office/drawing/2014/main" id="{1B0E4057-1BA6-422F-9AAB-FAF032474FDD}"/>
              </a:ext>
            </a:extLst>
          </p:cNvPr>
          <p:cNvCxnSpPr/>
          <p:nvPr/>
        </p:nvCxnSpPr>
        <p:spPr>
          <a:xfrm>
            <a:off x="3794234" y="5891277"/>
            <a:ext cx="230176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908E12B-2634-44A4-827D-55D4F465788D}"/>
              </a:ext>
            </a:extLst>
          </p:cNvPr>
          <p:cNvCxnSpPr/>
          <p:nvPr/>
        </p:nvCxnSpPr>
        <p:spPr>
          <a:xfrm>
            <a:off x="3794234" y="6368356"/>
            <a:ext cx="230176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20F18AD-378B-B458-5656-97522B826D49}"/>
              </a:ext>
            </a:extLst>
          </p:cNvPr>
          <p:cNvPicPr>
            <a:picLocks noChangeAspect="1"/>
          </p:cNvPicPr>
          <p:nvPr/>
        </p:nvPicPr>
        <p:blipFill>
          <a:blip r:embed="rId4"/>
          <a:stretch>
            <a:fillRect/>
          </a:stretch>
        </p:blipFill>
        <p:spPr>
          <a:xfrm>
            <a:off x="6096000" y="6239792"/>
            <a:ext cx="4437426" cy="381714"/>
          </a:xfrm>
          <a:prstGeom prst="rect">
            <a:avLst/>
          </a:prstGeom>
        </p:spPr>
      </p:pic>
      <p:sp>
        <p:nvSpPr>
          <p:cNvPr id="10" name="Content Placeholder 4">
            <a:extLst>
              <a:ext uri="{FF2B5EF4-FFF2-40B4-BE49-F238E27FC236}">
                <a16:creationId xmlns:a16="http://schemas.microsoft.com/office/drawing/2014/main" id="{26215FBA-2D39-9CE8-63CC-47E707481478}"/>
              </a:ext>
            </a:extLst>
          </p:cNvPr>
          <p:cNvSpPr txBox="1">
            <a:spLocks/>
          </p:cNvSpPr>
          <p:nvPr/>
        </p:nvSpPr>
        <p:spPr>
          <a:xfrm>
            <a:off x="333829" y="1904566"/>
            <a:ext cx="5121689" cy="1418850"/>
          </a:xfrm>
          <a:prstGeom prst="rect">
            <a:avLst/>
          </a:prstGeom>
          <a:solidFill>
            <a:schemeClr val="accent6">
              <a:lumMod val="60000"/>
              <a:lumOff val="4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Julia: 2</a:t>
            </a:r>
            <a:r>
              <a:rPr lang="en-US" sz="2000" baseline="30000" dirty="0"/>
              <a:t>nd</a:t>
            </a:r>
            <a:r>
              <a:rPr lang="en-US" sz="2000" dirty="0"/>
              <a:t> Grade, March </a:t>
            </a:r>
          </a:p>
          <a:p>
            <a:r>
              <a:rPr lang="en-US" sz="2000" dirty="0"/>
              <a:t>DIBELS - (NWF-WRC)</a:t>
            </a:r>
          </a:p>
          <a:p>
            <a:r>
              <a:rPr lang="en-US" sz="1400" dirty="0"/>
              <a:t>BL:  BL1 = 12, BL2 = 13, BL3 = 13</a:t>
            </a:r>
          </a:p>
          <a:p>
            <a:r>
              <a:rPr lang="en-US" sz="1400" dirty="0" err="1"/>
              <a:t>PostTest</a:t>
            </a:r>
            <a:r>
              <a:rPr lang="en-US" sz="1400" dirty="0"/>
              <a:t>: PT1 = 20, PT2=22, PT3=24</a:t>
            </a:r>
          </a:p>
        </p:txBody>
      </p:sp>
      <p:pic>
        <p:nvPicPr>
          <p:cNvPr id="12" name="Content Placeholder 6">
            <a:extLst>
              <a:ext uri="{FF2B5EF4-FFF2-40B4-BE49-F238E27FC236}">
                <a16:creationId xmlns:a16="http://schemas.microsoft.com/office/drawing/2014/main" id="{CB40AC15-A4E5-56E4-DCF5-C777A7672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489" y="1931002"/>
            <a:ext cx="1277870" cy="1277870"/>
          </a:xfrm>
          <a:prstGeom prst="rect">
            <a:avLst/>
          </a:prstGeom>
        </p:spPr>
      </p:pic>
      <p:sp>
        <p:nvSpPr>
          <p:cNvPr id="3" name="TextBox 2">
            <a:extLst>
              <a:ext uri="{FF2B5EF4-FFF2-40B4-BE49-F238E27FC236}">
                <a16:creationId xmlns:a16="http://schemas.microsoft.com/office/drawing/2014/main" id="{7124B4F6-6497-6B36-DE5E-8A71D2C69F6C}"/>
              </a:ext>
            </a:extLst>
          </p:cNvPr>
          <p:cNvSpPr txBox="1"/>
          <p:nvPr/>
        </p:nvSpPr>
        <p:spPr>
          <a:xfrm>
            <a:off x="511838" y="4867908"/>
            <a:ext cx="4765670" cy="523220"/>
          </a:xfrm>
          <a:prstGeom prst="rect">
            <a:avLst/>
          </a:prstGeom>
          <a:noFill/>
        </p:spPr>
        <p:txBody>
          <a:bodyPr wrap="square" rtlCol="0">
            <a:spAutoFit/>
          </a:bodyPr>
          <a:lstStyle/>
          <a:p>
            <a:r>
              <a:rPr lang="en-US" sz="2800" b="1" dirty="0">
                <a:solidFill>
                  <a:schemeClr val="accent2"/>
                </a:solidFill>
              </a:rPr>
              <a:t>What would you recommend?</a:t>
            </a:r>
          </a:p>
        </p:txBody>
      </p:sp>
    </p:spTree>
    <p:extLst>
      <p:ext uri="{BB962C8B-B14F-4D97-AF65-F5344CB8AC3E}">
        <p14:creationId xmlns:p14="http://schemas.microsoft.com/office/powerpoint/2010/main" val="3377389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AD673F6-BBBD-416F-99DF-D504D55D660F}"/>
              </a:ext>
            </a:extLst>
          </p:cNvPr>
          <p:cNvPicPr>
            <a:picLocks noGrp="1" noChangeAspect="1"/>
          </p:cNvPicPr>
          <p:nvPr>
            <p:ph idx="1"/>
          </p:nvPr>
        </p:nvPicPr>
        <p:blipFill>
          <a:blip r:embed="rId3"/>
          <a:stretch>
            <a:fillRect/>
          </a:stretch>
        </p:blipFill>
        <p:spPr>
          <a:xfrm>
            <a:off x="6096000" y="1931002"/>
            <a:ext cx="4412500" cy="4642822"/>
          </a:xfrm>
          <a:prstGeom prst="rect">
            <a:avLst/>
          </a:prstGeom>
        </p:spPr>
      </p:pic>
      <p:cxnSp>
        <p:nvCxnSpPr>
          <p:cNvPr id="5" name="Straight Arrow Connector 4">
            <a:extLst>
              <a:ext uri="{FF2B5EF4-FFF2-40B4-BE49-F238E27FC236}">
                <a16:creationId xmlns:a16="http://schemas.microsoft.com/office/drawing/2014/main" id="{1B0E4057-1BA6-422F-9AAB-FAF032474FDD}"/>
              </a:ext>
            </a:extLst>
          </p:cNvPr>
          <p:cNvCxnSpPr>
            <a:cxnSpLocks/>
          </p:cNvCxnSpPr>
          <p:nvPr/>
        </p:nvCxnSpPr>
        <p:spPr>
          <a:xfrm>
            <a:off x="5711687" y="5891277"/>
            <a:ext cx="38431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908E12B-2634-44A4-827D-55D4F465788D}"/>
              </a:ext>
            </a:extLst>
          </p:cNvPr>
          <p:cNvCxnSpPr>
            <a:cxnSpLocks/>
          </p:cNvCxnSpPr>
          <p:nvPr/>
        </p:nvCxnSpPr>
        <p:spPr>
          <a:xfrm>
            <a:off x="5711687" y="6368356"/>
            <a:ext cx="38431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5">
            <a:extLst>
              <a:ext uri="{FF2B5EF4-FFF2-40B4-BE49-F238E27FC236}">
                <a16:creationId xmlns:a16="http://schemas.microsoft.com/office/drawing/2014/main" id="{8D3CF41E-5D39-43A1-94CA-0FD7074D6DA0}"/>
              </a:ext>
            </a:extLst>
          </p:cNvPr>
          <p:cNvSpPr txBox="1">
            <a:spLocks/>
          </p:cNvSpPr>
          <p:nvPr/>
        </p:nvSpPr>
        <p:spPr>
          <a:xfrm>
            <a:off x="617803" y="3957938"/>
            <a:ext cx="5093884" cy="2517986"/>
          </a:xfrm>
          <a:prstGeom prst="rect">
            <a:avLst/>
          </a:prstGeom>
          <a:solidFill>
            <a:schemeClr val="accent1">
              <a:lumMod val="60000"/>
              <a:lumOff val="40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Medium to large effect size: </a:t>
            </a:r>
            <a:r>
              <a:rPr lang="en-US" altLang="en-US" i="1" dirty="0"/>
              <a:t>child is responding to the intervention and will catch up.</a:t>
            </a:r>
          </a:p>
          <a:p>
            <a:r>
              <a:rPr lang="en-US" altLang="en-US" dirty="0"/>
              <a:t>Small effect size: </a:t>
            </a:r>
            <a:r>
              <a:rPr lang="en-US" altLang="en-US" i="1" dirty="0"/>
              <a:t>the child is failing to respond to the intervention.</a:t>
            </a:r>
          </a:p>
          <a:p>
            <a:endParaRPr lang="en-US" altLang="en-US" dirty="0"/>
          </a:p>
        </p:txBody>
      </p:sp>
      <p:sp>
        <p:nvSpPr>
          <p:cNvPr id="12" name="Content Placeholder 4">
            <a:extLst>
              <a:ext uri="{FF2B5EF4-FFF2-40B4-BE49-F238E27FC236}">
                <a16:creationId xmlns:a16="http://schemas.microsoft.com/office/drawing/2014/main" id="{C79C0E1C-A3A9-4677-9B44-4F82813BC4FB}"/>
              </a:ext>
            </a:extLst>
          </p:cNvPr>
          <p:cNvSpPr txBox="1">
            <a:spLocks/>
          </p:cNvSpPr>
          <p:nvPr/>
        </p:nvSpPr>
        <p:spPr>
          <a:xfrm>
            <a:off x="589998" y="1931002"/>
            <a:ext cx="5121689" cy="1418850"/>
          </a:xfrm>
          <a:prstGeom prst="rect">
            <a:avLst/>
          </a:prstGeom>
          <a:solidFill>
            <a:schemeClr val="accent6">
              <a:lumMod val="60000"/>
              <a:lumOff val="4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Julia: 2</a:t>
            </a:r>
            <a:r>
              <a:rPr lang="en-US" sz="2000" baseline="30000" dirty="0"/>
              <a:t>nd</a:t>
            </a:r>
            <a:r>
              <a:rPr lang="en-US" sz="2000" dirty="0"/>
              <a:t> Grade, March </a:t>
            </a:r>
          </a:p>
          <a:p>
            <a:r>
              <a:rPr lang="en-US" sz="2000" dirty="0"/>
              <a:t>DIBELS - (NWF-WRC)</a:t>
            </a:r>
          </a:p>
          <a:p>
            <a:r>
              <a:rPr lang="en-US" sz="1400" dirty="0"/>
              <a:t>BL:  BL1 = 12, BL2 = 13, BL3 = 13</a:t>
            </a:r>
          </a:p>
          <a:p>
            <a:r>
              <a:rPr lang="en-US" sz="1400" dirty="0" err="1"/>
              <a:t>PostTest</a:t>
            </a:r>
            <a:r>
              <a:rPr lang="en-US" sz="1400" dirty="0"/>
              <a:t>: PT1 = 20, PT2=22, PT3=24</a:t>
            </a:r>
          </a:p>
        </p:txBody>
      </p:sp>
      <p:pic>
        <p:nvPicPr>
          <p:cNvPr id="13" name="Content Placeholder 6">
            <a:extLst>
              <a:ext uri="{FF2B5EF4-FFF2-40B4-BE49-F238E27FC236}">
                <a16:creationId xmlns:a16="http://schemas.microsoft.com/office/drawing/2014/main" id="{D6C756E6-E7AB-40AD-BDB6-41B5A61D3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9414" y="2001492"/>
            <a:ext cx="1277870" cy="1277870"/>
          </a:xfrm>
          <a:prstGeom prst="rect">
            <a:avLst/>
          </a:prstGeom>
        </p:spPr>
      </p:pic>
      <p:pic>
        <p:nvPicPr>
          <p:cNvPr id="4" name="Picture 3">
            <a:extLst>
              <a:ext uri="{FF2B5EF4-FFF2-40B4-BE49-F238E27FC236}">
                <a16:creationId xmlns:a16="http://schemas.microsoft.com/office/drawing/2014/main" id="{01DE71AB-C7B5-912A-EC22-E5D9074D2462}"/>
              </a:ext>
            </a:extLst>
          </p:cNvPr>
          <p:cNvPicPr>
            <a:picLocks noChangeAspect="1"/>
          </p:cNvPicPr>
          <p:nvPr/>
        </p:nvPicPr>
        <p:blipFill>
          <a:blip r:embed="rId5"/>
          <a:stretch>
            <a:fillRect/>
          </a:stretch>
        </p:blipFill>
        <p:spPr>
          <a:xfrm>
            <a:off x="6096000" y="6204943"/>
            <a:ext cx="4506098" cy="387622"/>
          </a:xfrm>
          <a:prstGeom prst="rect">
            <a:avLst/>
          </a:prstGeom>
        </p:spPr>
      </p:pic>
      <p:sp>
        <p:nvSpPr>
          <p:cNvPr id="8" name="Title 1">
            <a:extLst>
              <a:ext uri="{FF2B5EF4-FFF2-40B4-BE49-F238E27FC236}">
                <a16:creationId xmlns:a16="http://schemas.microsoft.com/office/drawing/2014/main" id="{35322062-9540-5914-17CE-84CA6A0A3B9F}"/>
              </a:ext>
            </a:extLst>
          </p:cNvPr>
          <p:cNvSpPr>
            <a:spLocks noGrp="1"/>
          </p:cNvSpPr>
          <p:nvPr>
            <p:ph type="title"/>
          </p:nvPr>
        </p:nvSpPr>
        <p:spPr>
          <a:xfrm>
            <a:off x="333829" y="284176"/>
            <a:ext cx="10653170" cy="1508760"/>
          </a:xfrm>
          <a:solidFill>
            <a:schemeClr val="tx1"/>
          </a:solidFill>
        </p:spPr>
        <p:txBody>
          <a:bodyPr>
            <a:normAutofit/>
          </a:bodyPr>
          <a:lstStyle/>
          <a:p>
            <a:pPr algn="ctr"/>
            <a:r>
              <a:rPr lang="en-US" sz="4000" b="1" dirty="0">
                <a:solidFill>
                  <a:schemeClr val="bg1"/>
                </a:solidFill>
              </a:rPr>
              <a:t>Effect Size Calculator</a:t>
            </a:r>
          </a:p>
        </p:txBody>
      </p:sp>
    </p:spTree>
    <p:extLst>
      <p:ext uri="{BB962C8B-B14F-4D97-AF65-F5344CB8AC3E}">
        <p14:creationId xmlns:p14="http://schemas.microsoft.com/office/powerpoint/2010/main" val="2474799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Effect Size - #1a</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If the child’s rate of improvement is one point per week, won’t they eventually have enough improvement that would result in a large effect size just by letting enough time pass?</a:t>
            </a:r>
          </a:p>
          <a:p>
            <a:pPr marL="0" indent="0">
              <a:buNone/>
            </a:pPr>
            <a:endParaRPr lang="en-US" sz="2000" dirty="0"/>
          </a:p>
          <a:p>
            <a:pPr marL="0" indent="0">
              <a:buNone/>
            </a:pPr>
            <a:r>
              <a:rPr lang="en-US" sz="2000" dirty="0"/>
              <a:t>How is this meaningful if the other children are improving at 1.5 points per week? The child is still falling behind.</a:t>
            </a:r>
          </a:p>
          <a:p>
            <a:endParaRPr lang="en-US" sz="2000" dirty="0"/>
          </a:p>
        </p:txBody>
      </p:sp>
      <p:sp>
        <p:nvSpPr>
          <p:cNvPr id="5" name="TextBox 4">
            <a:extLst>
              <a:ext uri="{FF2B5EF4-FFF2-40B4-BE49-F238E27FC236}">
                <a16:creationId xmlns:a16="http://schemas.microsoft.com/office/drawing/2014/main" id="{3BD3C5F8-13EE-62ED-BC6D-FE0A79927D24}"/>
              </a:ext>
            </a:extLst>
          </p:cNvPr>
          <p:cNvSpPr txBox="1"/>
          <p:nvPr/>
        </p:nvSpPr>
        <p:spPr>
          <a:xfrm>
            <a:off x="879521" y="5225143"/>
            <a:ext cx="2029723" cy="369332"/>
          </a:xfrm>
          <a:prstGeom prst="rect">
            <a:avLst/>
          </a:prstGeom>
          <a:noFill/>
        </p:spPr>
        <p:txBody>
          <a:bodyPr wrap="none" rtlCol="0">
            <a:spAutoFit/>
          </a:bodyPr>
          <a:lstStyle/>
          <a:p>
            <a:r>
              <a:rPr lang="en-US" dirty="0">
                <a:solidFill>
                  <a:schemeClr val="accent2"/>
                </a:solidFill>
              </a:rPr>
              <a:t>What do you think?</a:t>
            </a:r>
          </a:p>
        </p:txBody>
      </p:sp>
      <p:pic>
        <p:nvPicPr>
          <p:cNvPr id="7" name="Picture 6" descr="Calendar&#10;&#10;Description automatically generated">
            <a:extLst>
              <a:ext uri="{FF2B5EF4-FFF2-40B4-BE49-F238E27FC236}">
                <a16:creationId xmlns:a16="http://schemas.microsoft.com/office/drawing/2014/main" id="{6F53E1C4-8FD7-E2C6-F9FB-8D17EF9A5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873" y="1921207"/>
            <a:ext cx="4302928" cy="3673268"/>
          </a:xfrm>
          <a:prstGeom prst="rect">
            <a:avLst/>
          </a:prstGeom>
        </p:spPr>
      </p:pic>
    </p:spTree>
    <p:extLst>
      <p:ext uri="{BB962C8B-B14F-4D97-AF65-F5344CB8AC3E}">
        <p14:creationId xmlns:p14="http://schemas.microsoft.com/office/powerpoint/2010/main" val="352123105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Effect Size - #1b</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If the child’s rate of improvement is one point per week, won’t they eventually have enough improvement that would result in a large effect size just by letting enough time pass?</a:t>
            </a:r>
          </a:p>
          <a:p>
            <a:pPr marL="0" indent="0">
              <a:buNone/>
            </a:pPr>
            <a:endParaRPr lang="en-US" sz="2000" dirty="0"/>
          </a:p>
          <a:p>
            <a:pPr marL="0" indent="0">
              <a:buNone/>
            </a:pPr>
            <a:r>
              <a:rPr lang="en-US" sz="2000" dirty="0"/>
              <a:t>How is this meaningful if the other children are improving at 1.5 points per week? The child is still falling behind.</a:t>
            </a:r>
          </a:p>
          <a:p>
            <a:endParaRPr lang="en-US" sz="2000" dirty="0"/>
          </a:p>
        </p:txBody>
      </p:sp>
      <p:sp>
        <p:nvSpPr>
          <p:cNvPr id="7" name="TextBox 6">
            <a:extLst>
              <a:ext uri="{FF2B5EF4-FFF2-40B4-BE49-F238E27FC236}">
                <a16:creationId xmlns:a16="http://schemas.microsoft.com/office/drawing/2014/main" id="{51C36007-146C-B9BC-F74F-746E62385EEE}"/>
              </a:ext>
            </a:extLst>
          </p:cNvPr>
          <p:cNvSpPr txBox="1"/>
          <p:nvPr/>
        </p:nvSpPr>
        <p:spPr>
          <a:xfrm>
            <a:off x="6368142" y="2761861"/>
            <a:ext cx="5711243" cy="1477328"/>
          </a:xfrm>
          <a:prstGeom prst="rect">
            <a:avLst/>
          </a:prstGeom>
          <a:noFill/>
        </p:spPr>
        <p:txBody>
          <a:bodyPr wrap="none" rtlCol="0">
            <a:spAutoFit/>
          </a:bodyPr>
          <a:lstStyle/>
          <a:p>
            <a:r>
              <a:rPr lang="en-US" dirty="0">
                <a:solidFill>
                  <a:schemeClr val="bg1"/>
                </a:solidFill>
              </a:rPr>
              <a:t>Limit number of weeks to 8-12.</a:t>
            </a:r>
          </a:p>
          <a:p>
            <a:endParaRPr lang="en-US" dirty="0">
              <a:solidFill>
                <a:schemeClr val="bg1"/>
              </a:solidFill>
            </a:endParaRPr>
          </a:p>
          <a:p>
            <a:r>
              <a:rPr lang="en-US" dirty="0">
                <a:solidFill>
                  <a:schemeClr val="bg1"/>
                </a:solidFill>
              </a:rPr>
              <a:t>Use effect size alongside a method requiring a comparison.</a:t>
            </a:r>
          </a:p>
          <a:p>
            <a:endParaRPr lang="en-US" dirty="0">
              <a:solidFill>
                <a:schemeClr val="bg1"/>
              </a:solidFill>
            </a:endParaRPr>
          </a:p>
          <a:p>
            <a:r>
              <a:rPr lang="en-US" dirty="0">
                <a:solidFill>
                  <a:schemeClr val="bg1"/>
                </a:solidFill>
              </a:rPr>
              <a:t>Other?</a:t>
            </a:r>
          </a:p>
        </p:txBody>
      </p:sp>
    </p:spTree>
    <p:extLst>
      <p:ext uri="{BB962C8B-B14F-4D97-AF65-F5344CB8AC3E}">
        <p14:creationId xmlns:p14="http://schemas.microsoft.com/office/powerpoint/2010/main" val="110644630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6E58050-20AD-4FAB-A8B7-054C368087C3}"/>
              </a:ext>
            </a:extLst>
          </p:cNvPr>
          <p:cNvSpPr>
            <a:spLocks noGrp="1"/>
          </p:cNvSpPr>
          <p:nvPr>
            <p:ph type="body" idx="1"/>
          </p:nvPr>
        </p:nvSpPr>
        <p:spPr>
          <a:xfrm>
            <a:off x="533780" y="3646414"/>
            <a:ext cx="3532507" cy="2278132"/>
          </a:xfrm>
        </p:spPr>
        <p:txBody>
          <a:bodyPr vert="horz" lIns="91440" tIns="45720" rIns="91440" bIns="45720" rtlCol="0" anchor="t">
            <a:normAutofit fontScale="32500" lnSpcReduction="20000"/>
          </a:bodyPr>
          <a:lstStyle/>
          <a:p>
            <a:pPr algn="ctr"/>
            <a:r>
              <a:rPr lang="en-US" sz="11200" b="1" kern="1200" dirty="0">
                <a:solidFill>
                  <a:schemeClr val="bg1"/>
                </a:solidFill>
                <a:latin typeface="+mn-lt"/>
                <a:ea typeface="+mn-ea"/>
                <a:cs typeface="+mn-cs"/>
              </a:rPr>
              <a:t>Percent </a:t>
            </a:r>
          </a:p>
          <a:p>
            <a:pPr algn="ctr"/>
            <a:r>
              <a:rPr lang="en-US" sz="11200" b="1" kern="1200" dirty="0">
                <a:solidFill>
                  <a:schemeClr val="bg1"/>
                </a:solidFill>
                <a:latin typeface="+mn-lt"/>
                <a:ea typeface="+mn-ea"/>
                <a:cs typeface="+mn-cs"/>
              </a:rPr>
              <a:t>Non-overlapping </a:t>
            </a:r>
          </a:p>
          <a:p>
            <a:pPr algn="ctr"/>
            <a:r>
              <a:rPr lang="en-US" sz="11200" b="1" kern="1200" dirty="0">
                <a:solidFill>
                  <a:schemeClr val="bg1"/>
                </a:solidFill>
                <a:latin typeface="+mn-lt"/>
                <a:ea typeface="+mn-ea"/>
                <a:cs typeface="+mn-cs"/>
              </a:rPr>
              <a:t>Data </a:t>
            </a:r>
          </a:p>
          <a:p>
            <a:pPr algn="ctr"/>
            <a:r>
              <a:rPr lang="en-US" sz="11200" b="1" kern="1200" dirty="0">
                <a:solidFill>
                  <a:schemeClr val="bg1"/>
                </a:solidFill>
                <a:latin typeface="+mn-lt"/>
                <a:ea typeface="+mn-ea"/>
                <a:cs typeface="+mn-cs"/>
              </a:rPr>
              <a:t>(PND)</a:t>
            </a:r>
          </a:p>
          <a:p>
            <a:endParaRPr lang="en-US" sz="8000" b="1" kern="1200" dirty="0">
              <a:solidFill>
                <a:schemeClr val="bg1"/>
              </a:solidFill>
              <a:latin typeface="+mn-lt"/>
              <a:ea typeface="+mn-ea"/>
              <a:cs typeface="+mn-cs"/>
            </a:endParaRPr>
          </a:p>
        </p:txBody>
      </p:sp>
      <p:grpSp>
        <p:nvGrpSpPr>
          <p:cNvPr id="2080" name="Group 2079">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2081"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82"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6" name="Picture 5">
            <a:extLst>
              <a:ext uri="{FF2B5EF4-FFF2-40B4-BE49-F238E27FC236}">
                <a16:creationId xmlns:a16="http://schemas.microsoft.com/office/drawing/2014/main" id="{F1B03E60-7F80-4695-2B56-3561BCA8C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692" y="0"/>
            <a:ext cx="6774704" cy="6858000"/>
          </a:xfrm>
          <a:prstGeom prst="rect">
            <a:avLst/>
          </a:prstGeom>
        </p:spPr>
      </p:pic>
    </p:spTree>
    <p:extLst>
      <p:ext uri="{BB962C8B-B14F-4D97-AF65-F5344CB8AC3E}">
        <p14:creationId xmlns:p14="http://schemas.microsoft.com/office/powerpoint/2010/main" val="2394807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1812897" y="518649"/>
            <a:ext cx="9882278" cy="1067634"/>
          </a:xfrm>
        </p:spPr>
        <p:txBody>
          <a:bodyPr anchor="ctr">
            <a:normAutofit/>
          </a:bodyPr>
          <a:lstStyle/>
          <a:p>
            <a:r>
              <a:rPr lang="en-US"/>
              <a:t>Progress Monitoring Data</a:t>
            </a:r>
          </a:p>
        </p:txBody>
      </p:sp>
      <p:grpSp>
        <p:nvGrpSpPr>
          <p:cNvPr id="17"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extLst>
              <p:ext uri="{D42A27DB-BD31-4B8C-83A1-F6EECF244321}">
                <p14:modId xmlns:p14="http://schemas.microsoft.com/office/powerpoint/2010/main" val="233805621"/>
              </p:ext>
            </p:extLst>
          </p:nvPr>
        </p:nvGraphicFramePr>
        <p:xfrm>
          <a:off x="629854" y="1860604"/>
          <a:ext cx="10907490" cy="40949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8887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solidFill>
            <a:schemeClr val="tx1"/>
          </a:solidFill>
        </p:spPr>
        <p:txBody>
          <a:bodyPr/>
          <a:lstStyle/>
          <a:p>
            <a:pPr algn="ctr"/>
            <a:r>
              <a:rPr lang="en-US" b="1" dirty="0">
                <a:solidFill>
                  <a:schemeClr val="bg1"/>
                </a:solidFill>
              </a:rPr>
              <a:t>Step 1 : Separate the Sections</a:t>
            </a:r>
          </a:p>
        </p:txBody>
      </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CB38383E-BEC1-4F8F-ADA5-32ABFF2077C1}"/>
              </a:ext>
            </a:extLst>
          </p:cNvPr>
          <p:cNvCxnSpPr/>
          <p:nvPr/>
        </p:nvCxnSpPr>
        <p:spPr>
          <a:xfrm flipV="1">
            <a:off x="4023360"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881D598-F809-4E8C-9B76-1041A08E77B4}"/>
              </a:ext>
            </a:extLst>
          </p:cNvPr>
          <p:cNvCxnSpPr/>
          <p:nvPr/>
        </p:nvCxnSpPr>
        <p:spPr>
          <a:xfrm flipV="1">
            <a:off x="8438271"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64978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7" name="Rectangle 922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8" name="Freeform: Shape 9224">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67290" y="1030286"/>
            <a:ext cx="4153626" cy="2174091"/>
          </a:xfrm>
        </p:spPr>
        <p:txBody>
          <a:bodyPr anchor="b">
            <a:normAutofit/>
          </a:bodyPr>
          <a:lstStyle/>
          <a:p>
            <a:r>
              <a:rPr lang="en-US" sz="4800" b="1">
                <a:solidFill>
                  <a:schemeClr val="bg1"/>
                </a:solidFill>
              </a:rPr>
              <a:t>Five Methods</a:t>
            </a:r>
          </a:p>
        </p:txBody>
      </p:sp>
      <p:grpSp>
        <p:nvGrpSpPr>
          <p:cNvPr id="9259" name="Group 9226">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926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26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767290" y="3428999"/>
            <a:ext cx="4075054" cy="2741213"/>
          </a:xfrm>
        </p:spPr>
        <p:txBody>
          <a:bodyPr anchor="t">
            <a:normAutofit/>
          </a:bodyPr>
          <a:lstStyle/>
          <a:p>
            <a:r>
              <a:rPr lang="en-US" sz="2000" dirty="0">
                <a:solidFill>
                  <a:schemeClr val="bg1"/>
                </a:solidFill>
              </a:rPr>
              <a:t>Different methods:</a:t>
            </a:r>
          </a:p>
          <a:p>
            <a:pPr lvl="1"/>
            <a:r>
              <a:rPr lang="en-US" sz="2000" dirty="0">
                <a:solidFill>
                  <a:schemeClr val="bg1"/>
                </a:solidFill>
              </a:rPr>
              <a:t>Effect Size</a:t>
            </a:r>
          </a:p>
          <a:p>
            <a:pPr lvl="1"/>
            <a:r>
              <a:rPr lang="en-US" sz="2000" dirty="0">
                <a:solidFill>
                  <a:schemeClr val="bg1"/>
                </a:solidFill>
              </a:rPr>
              <a:t>Percent Non-overlapping Data (PND)</a:t>
            </a:r>
          </a:p>
          <a:p>
            <a:pPr lvl="1"/>
            <a:r>
              <a:rPr lang="en-US" sz="2000" dirty="0">
                <a:solidFill>
                  <a:schemeClr val="bg1"/>
                </a:solidFill>
              </a:rPr>
              <a:t>Graphing Data Trends</a:t>
            </a:r>
          </a:p>
          <a:p>
            <a:pPr lvl="1"/>
            <a:r>
              <a:rPr lang="en-US" sz="2000" dirty="0">
                <a:solidFill>
                  <a:schemeClr val="bg1"/>
                </a:solidFill>
              </a:rPr>
              <a:t>Statistical Significance Methods</a:t>
            </a:r>
          </a:p>
          <a:p>
            <a:pPr lvl="1"/>
            <a:r>
              <a:rPr lang="en-US" sz="2000" dirty="0">
                <a:solidFill>
                  <a:schemeClr val="bg1"/>
                </a:solidFill>
              </a:rPr>
              <a:t>GAP / ROI analysis</a:t>
            </a:r>
          </a:p>
        </p:txBody>
      </p:sp>
      <p:pic>
        <p:nvPicPr>
          <p:cNvPr id="9218" name="Picture 2" descr="Image result for three of a ki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3856" y="2405629"/>
            <a:ext cx="5051320" cy="204628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58658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solidFill>
            <a:schemeClr val="tx1"/>
          </a:solidFill>
        </p:spPr>
        <p:txBody>
          <a:bodyPr/>
          <a:lstStyle/>
          <a:p>
            <a:pPr algn="ctr"/>
            <a:r>
              <a:rPr lang="en-US" b="1" dirty="0">
                <a:solidFill>
                  <a:schemeClr val="bg1"/>
                </a:solidFill>
              </a:rPr>
              <a:t>Step 2: Determine Range for Each Section</a:t>
            </a:r>
          </a:p>
        </p:txBody>
      </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CB38383E-BEC1-4F8F-ADA5-32ABFF2077C1}"/>
              </a:ext>
            </a:extLst>
          </p:cNvPr>
          <p:cNvCxnSpPr/>
          <p:nvPr/>
        </p:nvCxnSpPr>
        <p:spPr>
          <a:xfrm flipV="1">
            <a:off x="4023360"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881D598-F809-4E8C-9B76-1041A08E77B4}"/>
              </a:ext>
            </a:extLst>
          </p:cNvPr>
          <p:cNvCxnSpPr/>
          <p:nvPr/>
        </p:nvCxnSpPr>
        <p:spPr>
          <a:xfrm flipV="1">
            <a:off x="8438271"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986BDB85-4848-4048-B1C0-97BD4F406D43}"/>
              </a:ext>
            </a:extLst>
          </p:cNvPr>
          <p:cNvSpPr txBox="1"/>
          <p:nvPr/>
        </p:nvSpPr>
        <p:spPr>
          <a:xfrm>
            <a:off x="8882894" y="2059131"/>
            <a:ext cx="2212143" cy="369332"/>
          </a:xfrm>
          <a:prstGeom prst="rect">
            <a:avLst/>
          </a:prstGeom>
          <a:noFill/>
        </p:spPr>
        <p:txBody>
          <a:bodyPr wrap="square">
            <a:spAutoFit/>
          </a:bodyPr>
          <a:lstStyle/>
          <a:p>
            <a:r>
              <a:rPr lang="en-US" dirty="0"/>
              <a:t>Post</a:t>
            </a:r>
            <a:r>
              <a:rPr lang="en-US" sz="1800" dirty="0"/>
              <a:t> Range = 20-25</a:t>
            </a:r>
          </a:p>
        </p:txBody>
      </p:sp>
    </p:spTree>
    <p:extLst>
      <p:ext uri="{BB962C8B-B14F-4D97-AF65-F5344CB8AC3E}">
        <p14:creationId xmlns:p14="http://schemas.microsoft.com/office/powerpoint/2010/main" val="2357706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solidFill>
            <a:schemeClr val="tx1"/>
          </a:solidFill>
        </p:spPr>
        <p:txBody>
          <a:bodyPr/>
          <a:lstStyle/>
          <a:p>
            <a:pPr algn="ctr"/>
            <a:r>
              <a:rPr lang="en-US" b="1" dirty="0">
                <a:solidFill>
                  <a:schemeClr val="bg1"/>
                </a:solidFill>
              </a:rPr>
              <a:t>Step 3: Mark the Range for Baseline</a:t>
            </a:r>
          </a:p>
        </p:txBody>
      </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CB38383E-BEC1-4F8F-ADA5-32ABFF2077C1}"/>
              </a:ext>
            </a:extLst>
          </p:cNvPr>
          <p:cNvCxnSpPr/>
          <p:nvPr/>
        </p:nvCxnSpPr>
        <p:spPr>
          <a:xfrm flipV="1">
            <a:off x="4023360"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881D598-F809-4E8C-9B76-1041A08E77B4}"/>
              </a:ext>
            </a:extLst>
          </p:cNvPr>
          <p:cNvCxnSpPr/>
          <p:nvPr/>
        </p:nvCxnSpPr>
        <p:spPr>
          <a:xfrm flipV="1">
            <a:off x="8438271"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986BDB85-4848-4048-B1C0-97BD4F406D43}"/>
              </a:ext>
            </a:extLst>
          </p:cNvPr>
          <p:cNvSpPr txBox="1"/>
          <p:nvPr/>
        </p:nvSpPr>
        <p:spPr>
          <a:xfrm>
            <a:off x="8882894" y="2059131"/>
            <a:ext cx="2212143" cy="369332"/>
          </a:xfrm>
          <a:prstGeom prst="rect">
            <a:avLst/>
          </a:prstGeom>
          <a:noFill/>
        </p:spPr>
        <p:txBody>
          <a:bodyPr wrap="square">
            <a:spAutoFit/>
          </a:bodyPr>
          <a:lstStyle/>
          <a:p>
            <a:r>
              <a:rPr lang="en-US" dirty="0"/>
              <a:t>Post</a:t>
            </a:r>
            <a:r>
              <a:rPr lang="en-US" sz="1800" dirty="0"/>
              <a:t> Range = 20-25</a:t>
            </a:r>
          </a:p>
        </p:txBody>
      </p:sp>
      <p:cxnSp>
        <p:nvCxnSpPr>
          <p:cNvPr id="9" name="Straight Connector 8">
            <a:extLst>
              <a:ext uri="{FF2B5EF4-FFF2-40B4-BE49-F238E27FC236}">
                <a16:creationId xmlns:a16="http://schemas.microsoft.com/office/drawing/2014/main" id="{DDE46DD1-0A77-4AA4-8FCA-E813A8E469D1}"/>
              </a:ext>
            </a:extLst>
          </p:cNvPr>
          <p:cNvCxnSpPr/>
          <p:nvPr/>
        </p:nvCxnSpPr>
        <p:spPr>
          <a:xfrm>
            <a:off x="1421154" y="4009293"/>
            <a:ext cx="9673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9974C1-4FB8-481A-B738-89C5C228AFF8}"/>
              </a:ext>
            </a:extLst>
          </p:cNvPr>
          <p:cNvCxnSpPr/>
          <p:nvPr/>
        </p:nvCxnSpPr>
        <p:spPr>
          <a:xfrm>
            <a:off x="1481480" y="4668129"/>
            <a:ext cx="9673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191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solidFill>
            <a:schemeClr val="tx1"/>
          </a:solidFill>
        </p:spPr>
        <p:txBody>
          <a:bodyPr/>
          <a:lstStyle/>
          <a:p>
            <a:pPr algn="ctr"/>
            <a:r>
              <a:rPr lang="en-US" b="1" dirty="0">
                <a:solidFill>
                  <a:schemeClr val="bg1"/>
                </a:solidFill>
              </a:rPr>
              <a:t>Step 4: Determine # of points for Intervention and Post Outside of Baseline Range </a:t>
            </a:r>
          </a:p>
        </p:txBody>
      </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CB38383E-BEC1-4F8F-ADA5-32ABFF2077C1}"/>
              </a:ext>
            </a:extLst>
          </p:cNvPr>
          <p:cNvCxnSpPr/>
          <p:nvPr/>
        </p:nvCxnSpPr>
        <p:spPr>
          <a:xfrm flipV="1">
            <a:off x="4023360"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881D598-F809-4E8C-9B76-1041A08E77B4}"/>
              </a:ext>
            </a:extLst>
          </p:cNvPr>
          <p:cNvCxnSpPr/>
          <p:nvPr/>
        </p:nvCxnSpPr>
        <p:spPr>
          <a:xfrm flipV="1">
            <a:off x="8438271"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986BDB85-4848-4048-B1C0-97BD4F406D43}"/>
              </a:ext>
            </a:extLst>
          </p:cNvPr>
          <p:cNvSpPr txBox="1"/>
          <p:nvPr/>
        </p:nvSpPr>
        <p:spPr>
          <a:xfrm>
            <a:off x="8882894" y="2059131"/>
            <a:ext cx="2212143" cy="369332"/>
          </a:xfrm>
          <a:prstGeom prst="rect">
            <a:avLst/>
          </a:prstGeom>
          <a:noFill/>
        </p:spPr>
        <p:txBody>
          <a:bodyPr wrap="square">
            <a:spAutoFit/>
          </a:bodyPr>
          <a:lstStyle/>
          <a:p>
            <a:r>
              <a:rPr lang="en-US" dirty="0"/>
              <a:t>Post</a:t>
            </a:r>
            <a:r>
              <a:rPr lang="en-US" sz="1800" dirty="0"/>
              <a:t> Range = 2 ND</a:t>
            </a:r>
          </a:p>
        </p:txBody>
      </p:sp>
      <p:cxnSp>
        <p:nvCxnSpPr>
          <p:cNvPr id="9" name="Straight Connector 8">
            <a:extLst>
              <a:ext uri="{FF2B5EF4-FFF2-40B4-BE49-F238E27FC236}">
                <a16:creationId xmlns:a16="http://schemas.microsoft.com/office/drawing/2014/main" id="{DDE46DD1-0A77-4AA4-8FCA-E813A8E469D1}"/>
              </a:ext>
            </a:extLst>
          </p:cNvPr>
          <p:cNvCxnSpPr/>
          <p:nvPr/>
        </p:nvCxnSpPr>
        <p:spPr>
          <a:xfrm>
            <a:off x="1420837" y="4023360"/>
            <a:ext cx="9673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9974C1-4FB8-481A-B738-89C5C228AFF8}"/>
              </a:ext>
            </a:extLst>
          </p:cNvPr>
          <p:cNvCxnSpPr/>
          <p:nvPr/>
        </p:nvCxnSpPr>
        <p:spPr>
          <a:xfrm>
            <a:off x="1420837" y="4668129"/>
            <a:ext cx="9673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319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solidFill>
            <a:schemeClr val="tx1"/>
          </a:solidFill>
        </p:spPr>
        <p:txBody>
          <a:bodyPr/>
          <a:lstStyle/>
          <a:p>
            <a:pPr algn="ctr"/>
            <a:r>
              <a:rPr lang="en-US" b="1" dirty="0">
                <a:solidFill>
                  <a:schemeClr val="bg1"/>
                </a:solidFill>
              </a:rPr>
              <a:t>Step 5: Calculate PND</a:t>
            </a:r>
          </a:p>
        </p:txBody>
      </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sz="half" idx="1"/>
          </p:nvPr>
        </p:nvGraphicFramePr>
        <p:xfrm>
          <a:off x="1096963" y="1846263"/>
          <a:ext cx="4938712"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F0887ABB-683B-4044-99A6-2C8E7DB5385C}"/>
              </a:ext>
            </a:extLst>
          </p:cNvPr>
          <p:cNvSpPr>
            <a:spLocks noGrp="1"/>
          </p:cNvSpPr>
          <p:nvPr>
            <p:ph sz="half" idx="2"/>
          </p:nvPr>
        </p:nvSpPr>
        <p:spPr>
          <a:xfrm>
            <a:off x="6217919" y="1845735"/>
            <a:ext cx="5401987" cy="4023360"/>
          </a:xfrm>
        </p:spPr>
        <p:txBody>
          <a:bodyPr>
            <a:normAutofit fontScale="62500" lnSpcReduction="20000"/>
          </a:bodyPr>
          <a:lstStyle/>
          <a:p>
            <a:pPr marL="0" indent="0" algn="ctr">
              <a:buNone/>
            </a:pPr>
            <a:r>
              <a:rPr lang="en-US" b="1" dirty="0"/>
              <a:t>Intervention</a:t>
            </a:r>
          </a:p>
          <a:p>
            <a:r>
              <a:rPr lang="en-US" dirty="0"/>
              <a:t>Nonoverlapping Data Points = 3</a:t>
            </a:r>
          </a:p>
          <a:p>
            <a:r>
              <a:rPr lang="en-US" dirty="0"/>
              <a:t>Total Data Points = 5</a:t>
            </a:r>
          </a:p>
          <a:p>
            <a:r>
              <a:rPr lang="en-US" dirty="0"/>
              <a:t>Percent Nonoverlapping Data (PND) = 3 out of 5 = </a:t>
            </a:r>
          </a:p>
          <a:p>
            <a:r>
              <a:rPr lang="en-US" dirty="0"/>
              <a:t>(3/5)(100) or 60%</a:t>
            </a:r>
          </a:p>
          <a:p>
            <a:endParaRPr lang="en-US" dirty="0"/>
          </a:p>
          <a:p>
            <a:pPr marL="0" indent="0" algn="ctr">
              <a:buNone/>
            </a:pPr>
            <a:r>
              <a:rPr lang="en-US" b="1" dirty="0"/>
              <a:t>Post</a:t>
            </a:r>
          </a:p>
          <a:p>
            <a:r>
              <a:rPr lang="en-US" dirty="0"/>
              <a:t> Nonoverlapping Data Points = 2</a:t>
            </a:r>
          </a:p>
          <a:p>
            <a:r>
              <a:rPr lang="en-US" dirty="0"/>
              <a:t>Total Data Points = 3</a:t>
            </a:r>
          </a:p>
          <a:p>
            <a:r>
              <a:rPr lang="en-US" dirty="0"/>
              <a:t>Percent Nonoverlapping Data (PND) = 2 out of 3 = </a:t>
            </a:r>
          </a:p>
          <a:p>
            <a:r>
              <a:rPr lang="en-US" dirty="0"/>
              <a:t>(2/3)(100) or 67%</a:t>
            </a:r>
          </a:p>
          <a:p>
            <a:endParaRPr lang="en-US" dirty="0"/>
          </a:p>
        </p:txBody>
      </p:sp>
      <p:cxnSp>
        <p:nvCxnSpPr>
          <p:cNvPr id="4" name="Straight Connector 3">
            <a:extLst>
              <a:ext uri="{FF2B5EF4-FFF2-40B4-BE49-F238E27FC236}">
                <a16:creationId xmlns:a16="http://schemas.microsoft.com/office/drawing/2014/main" id="{CB38383E-BEC1-4F8F-ADA5-32ABFF2077C1}"/>
              </a:ext>
            </a:extLst>
          </p:cNvPr>
          <p:cNvCxnSpPr/>
          <p:nvPr/>
        </p:nvCxnSpPr>
        <p:spPr>
          <a:xfrm flipV="1">
            <a:off x="2672862"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881D598-F809-4E8C-9B76-1041A08E77B4}"/>
              </a:ext>
            </a:extLst>
          </p:cNvPr>
          <p:cNvCxnSpPr/>
          <p:nvPr/>
        </p:nvCxnSpPr>
        <p:spPr>
          <a:xfrm flipV="1">
            <a:off x="4668129" y="1846263"/>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DDE46DD1-0A77-4AA4-8FCA-E813A8E469D1}"/>
              </a:ext>
            </a:extLst>
          </p:cNvPr>
          <p:cNvCxnSpPr>
            <a:cxnSpLocks/>
          </p:cNvCxnSpPr>
          <p:nvPr/>
        </p:nvCxnSpPr>
        <p:spPr>
          <a:xfrm>
            <a:off x="1420837" y="4023360"/>
            <a:ext cx="4614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9974C1-4FB8-481A-B738-89C5C228AFF8}"/>
              </a:ext>
            </a:extLst>
          </p:cNvPr>
          <p:cNvCxnSpPr>
            <a:cxnSpLocks/>
          </p:cNvCxnSpPr>
          <p:nvPr/>
        </p:nvCxnSpPr>
        <p:spPr>
          <a:xfrm>
            <a:off x="1420837" y="4668129"/>
            <a:ext cx="4614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646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1F53E0-1F3D-4CBA-A07B-CD9DD789766A}"/>
              </a:ext>
            </a:extLst>
          </p:cNvPr>
          <p:cNvSpPr/>
          <p:nvPr/>
        </p:nvSpPr>
        <p:spPr>
          <a:xfrm>
            <a:off x="1118586" y="1845735"/>
            <a:ext cx="4119239" cy="350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94C28-9F98-4FF1-A48B-A9F1BD4CE8B5}"/>
              </a:ext>
            </a:extLst>
          </p:cNvPr>
          <p:cNvSpPr>
            <a:spLocks noGrp="1"/>
          </p:cNvSpPr>
          <p:nvPr>
            <p:ph type="title"/>
          </p:nvPr>
        </p:nvSpPr>
        <p:spPr>
          <a:solidFill>
            <a:schemeClr val="tx1"/>
          </a:solidFill>
        </p:spPr>
        <p:txBody>
          <a:bodyPr/>
          <a:lstStyle/>
          <a:p>
            <a:pPr algn="ctr"/>
            <a:r>
              <a:rPr lang="en-US" b="1" dirty="0">
                <a:solidFill>
                  <a:schemeClr val="bg1"/>
                </a:solidFill>
              </a:rPr>
              <a:t>Step 6: Interpret PND</a:t>
            </a:r>
          </a:p>
        </p:txBody>
      </p:sp>
      <p:sp>
        <p:nvSpPr>
          <p:cNvPr id="3" name="Content Placeholder 2">
            <a:extLst>
              <a:ext uri="{FF2B5EF4-FFF2-40B4-BE49-F238E27FC236}">
                <a16:creationId xmlns:a16="http://schemas.microsoft.com/office/drawing/2014/main" id="{0B457383-4906-4096-BF52-DBE70D15227E}"/>
              </a:ext>
            </a:extLst>
          </p:cNvPr>
          <p:cNvSpPr>
            <a:spLocks noGrp="1"/>
          </p:cNvSpPr>
          <p:nvPr>
            <p:ph sz="half" idx="1"/>
          </p:nvPr>
        </p:nvSpPr>
        <p:spPr>
          <a:xfrm>
            <a:off x="1617584" y="2279483"/>
            <a:ext cx="3121241" cy="2542189"/>
          </a:xfrm>
        </p:spPr>
        <p:txBody>
          <a:bodyPr>
            <a:normAutofit fontScale="62500" lnSpcReduction="20000"/>
          </a:bodyPr>
          <a:lstStyle/>
          <a:p>
            <a:pPr marL="0" indent="0" algn="ctr">
              <a:lnSpc>
                <a:spcPct val="100000"/>
              </a:lnSpc>
              <a:spcBef>
                <a:spcPts val="0"/>
              </a:spcBef>
              <a:spcAft>
                <a:spcPts val="0"/>
              </a:spcAft>
              <a:buNone/>
            </a:pPr>
            <a:endParaRPr lang="en-US" b="1" dirty="0"/>
          </a:p>
          <a:p>
            <a:pPr marL="0" indent="0" algn="ctr">
              <a:lnSpc>
                <a:spcPct val="100000"/>
              </a:lnSpc>
              <a:spcBef>
                <a:spcPts val="0"/>
              </a:spcBef>
              <a:spcAft>
                <a:spcPts val="0"/>
              </a:spcAft>
              <a:buNone/>
            </a:pPr>
            <a:r>
              <a:rPr lang="en-US" b="1" dirty="0">
                <a:solidFill>
                  <a:schemeClr val="bg1"/>
                </a:solidFill>
              </a:rPr>
              <a:t>Standards for PND </a:t>
            </a:r>
          </a:p>
          <a:p>
            <a:pPr marL="0" indent="0" algn="ctr">
              <a:lnSpc>
                <a:spcPct val="100000"/>
              </a:lnSpc>
              <a:spcBef>
                <a:spcPts val="0"/>
              </a:spcBef>
              <a:spcAft>
                <a:spcPts val="0"/>
              </a:spcAft>
              <a:buNone/>
            </a:pPr>
            <a:r>
              <a:rPr lang="en-US" dirty="0">
                <a:solidFill>
                  <a:schemeClr val="bg1"/>
                </a:solidFill>
              </a:rPr>
              <a:t>Scruggs et al. (1987) </a:t>
            </a:r>
          </a:p>
          <a:p>
            <a:pPr algn="ctr"/>
            <a:endParaRPr lang="en-US" dirty="0">
              <a:solidFill>
                <a:schemeClr val="bg1"/>
              </a:solidFill>
            </a:endParaRPr>
          </a:p>
          <a:p>
            <a:pPr marL="0" indent="0" algn="ctr">
              <a:buNone/>
            </a:pPr>
            <a:r>
              <a:rPr lang="en-US" dirty="0">
                <a:solidFill>
                  <a:schemeClr val="bg1"/>
                </a:solidFill>
              </a:rPr>
              <a:t>90% or more = very effective</a:t>
            </a:r>
          </a:p>
          <a:p>
            <a:pPr marL="0" indent="0" algn="ctr">
              <a:buNone/>
            </a:pPr>
            <a:r>
              <a:rPr lang="en-US" dirty="0">
                <a:solidFill>
                  <a:schemeClr val="bg1"/>
                </a:solidFill>
              </a:rPr>
              <a:t>70%-90% = effective</a:t>
            </a:r>
          </a:p>
          <a:p>
            <a:pPr marL="0" indent="0" algn="ctr">
              <a:buNone/>
            </a:pPr>
            <a:r>
              <a:rPr lang="en-US" dirty="0">
                <a:solidFill>
                  <a:schemeClr val="bg1"/>
                </a:solidFill>
              </a:rPr>
              <a:t>50%-70% = questionable</a:t>
            </a:r>
          </a:p>
          <a:p>
            <a:pPr marL="0" indent="0" algn="ctr">
              <a:buNone/>
            </a:pPr>
            <a:r>
              <a:rPr lang="en-US" dirty="0">
                <a:solidFill>
                  <a:schemeClr val="bg1"/>
                </a:solidFill>
              </a:rPr>
              <a:t>50% = ineffective</a:t>
            </a:r>
          </a:p>
        </p:txBody>
      </p:sp>
      <p:sp>
        <p:nvSpPr>
          <p:cNvPr id="5" name="Content Placeholder 2">
            <a:extLst>
              <a:ext uri="{FF2B5EF4-FFF2-40B4-BE49-F238E27FC236}">
                <a16:creationId xmlns:a16="http://schemas.microsoft.com/office/drawing/2014/main" id="{1AD2CD73-DE4A-49DA-A9A1-156711455B55}"/>
              </a:ext>
            </a:extLst>
          </p:cNvPr>
          <p:cNvSpPr>
            <a:spLocks noGrp="1"/>
          </p:cNvSpPr>
          <p:nvPr>
            <p:ph sz="half" idx="2"/>
          </p:nvPr>
        </p:nvSpPr>
        <p:spPr>
          <a:xfrm>
            <a:off x="6217919" y="1845735"/>
            <a:ext cx="5401987" cy="4023360"/>
          </a:xfrm>
        </p:spPr>
        <p:txBody>
          <a:bodyPr>
            <a:normAutofit fontScale="62500" lnSpcReduction="20000"/>
          </a:bodyPr>
          <a:lstStyle/>
          <a:p>
            <a:pPr marL="0" indent="0" algn="ctr">
              <a:buNone/>
            </a:pPr>
            <a:r>
              <a:rPr lang="en-US" b="1" dirty="0"/>
              <a:t>Intervention</a:t>
            </a:r>
          </a:p>
          <a:p>
            <a:r>
              <a:rPr lang="en-US" dirty="0"/>
              <a:t>Nonoverlapping Data Points = 3</a:t>
            </a:r>
          </a:p>
          <a:p>
            <a:r>
              <a:rPr lang="en-US" dirty="0"/>
              <a:t>Total Data Points = 5</a:t>
            </a:r>
          </a:p>
          <a:p>
            <a:r>
              <a:rPr lang="en-US" dirty="0"/>
              <a:t>Percent Nonoverlapping Data (PND) = 3 out of 5 = </a:t>
            </a:r>
          </a:p>
          <a:p>
            <a:r>
              <a:rPr lang="en-US" dirty="0"/>
              <a:t>(3/5)(100) or 60%</a:t>
            </a:r>
          </a:p>
          <a:p>
            <a:endParaRPr lang="en-US" dirty="0"/>
          </a:p>
          <a:p>
            <a:pPr marL="0" indent="0" algn="ctr">
              <a:buNone/>
            </a:pPr>
            <a:r>
              <a:rPr lang="en-US" b="1" dirty="0"/>
              <a:t>Post</a:t>
            </a:r>
          </a:p>
          <a:p>
            <a:r>
              <a:rPr lang="en-US" dirty="0"/>
              <a:t> Nonoverlapping Data Points = 2</a:t>
            </a:r>
          </a:p>
          <a:p>
            <a:r>
              <a:rPr lang="en-US" dirty="0"/>
              <a:t>Total Data Points = 3</a:t>
            </a:r>
          </a:p>
          <a:p>
            <a:r>
              <a:rPr lang="en-US" dirty="0"/>
              <a:t>Percent Nonoverlapping Data (PND) = 2 out of 3 = </a:t>
            </a:r>
          </a:p>
          <a:p>
            <a:r>
              <a:rPr lang="en-US" dirty="0"/>
              <a:t>(2/3)(100) or 67%</a:t>
            </a:r>
          </a:p>
          <a:p>
            <a:endParaRPr lang="en-US" dirty="0"/>
          </a:p>
        </p:txBody>
      </p:sp>
      <p:sp>
        <p:nvSpPr>
          <p:cNvPr id="7" name="TextBox 6">
            <a:extLst>
              <a:ext uri="{FF2B5EF4-FFF2-40B4-BE49-F238E27FC236}">
                <a16:creationId xmlns:a16="http://schemas.microsoft.com/office/drawing/2014/main" id="{2A70033D-967E-4FAB-BC2A-9F1300659642}"/>
              </a:ext>
            </a:extLst>
          </p:cNvPr>
          <p:cNvSpPr txBox="1"/>
          <p:nvPr/>
        </p:nvSpPr>
        <p:spPr>
          <a:xfrm>
            <a:off x="2353582" y="6457890"/>
            <a:ext cx="7362913" cy="400110"/>
          </a:xfrm>
          <a:prstGeom prst="rect">
            <a:avLst/>
          </a:prstGeom>
          <a:noFill/>
        </p:spPr>
        <p:txBody>
          <a:bodyPr wrap="none" rtlCol="0">
            <a:spAutoFit/>
          </a:bodyPr>
          <a:lstStyle/>
          <a:p>
            <a:pPr algn="ctr"/>
            <a:r>
              <a:rPr lang="en-US" sz="1000" dirty="0">
                <a:solidFill>
                  <a:schemeClr val="bg1"/>
                </a:solidFill>
              </a:rPr>
              <a:t> Scruggs, T. E., Mastropieri, M. A., &amp; </a:t>
            </a:r>
            <a:r>
              <a:rPr lang="en-US" sz="1000" dirty="0" err="1">
                <a:solidFill>
                  <a:schemeClr val="bg1"/>
                </a:solidFill>
              </a:rPr>
              <a:t>Casto</a:t>
            </a:r>
            <a:r>
              <a:rPr lang="en-US" sz="1000" dirty="0">
                <a:solidFill>
                  <a:schemeClr val="bg1"/>
                </a:solidFill>
              </a:rPr>
              <a:t>, G. (1987). The quantitative synthesis of single-subject research: Methodology and validation. </a:t>
            </a:r>
          </a:p>
          <a:p>
            <a:pPr algn="ctr"/>
            <a:r>
              <a:rPr lang="en-US" sz="1000" i="1" dirty="0">
                <a:solidFill>
                  <a:schemeClr val="bg1"/>
                </a:solidFill>
              </a:rPr>
              <a:t>Remedial and Special Education, 8</a:t>
            </a:r>
            <a:r>
              <a:rPr lang="en-US" sz="1000" dirty="0">
                <a:solidFill>
                  <a:schemeClr val="bg1"/>
                </a:solidFill>
              </a:rPr>
              <a:t>(2), 24–33. https://doi.org/10.1177/074193258700800206</a:t>
            </a:r>
          </a:p>
        </p:txBody>
      </p:sp>
      <p:sp>
        <p:nvSpPr>
          <p:cNvPr id="8" name="TextBox 7">
            <a:extLst>
              <a:ext uri="{FF2B5EF4-FFF2-40B4-BE49-F238E27FC236}">
                <a16:creationId xmlns:a16="http://schemas.microsoft.com/office/drawing/2014/main" id="{05EEA123-80CA-81AF-EABA-E06D108D7C12}"/>
              </a:ext>
            </a:extLst>
          </p:cNvPr>
          <p:cNvSpPr txBox="1"/>
          <p:nvPr/>
        </p:nvSpPr>
        <p:spPr>
          <a:xfrm>
            <a:off x="795369" y="5525373"/>
            <a:ext cx="4765670" cy="523220"/>
          </a:xfrm>
          <a:prstGeom prst="rect">
            <a:avLst/>
          </a:prstGeom>
          <a:noFill/>
        </p:spPr>
        <p:txBody>
          <a:bodyPr wrap="square" rtlCol="0">
            <a:spAutoFit/>
          </a:bodyPr>
          <a:lstStyle/>
          <a:p>
            <a:r>
              <a:rPr lang="en-US" sz="2800" b="1" dirty="0">
                <a:solidFill>
                  <a:schemeClr val="accent2"/>
                </a:solidFill>
              </a:rPr>
              <a:t>What would you recommend?</a:t>
            </a:r>
          </a:p>
        </p:txBody>
      </p:sp>
    </p:spTree>
    <p:extLst>
      <p:ext uri="{BB962C8B-B14F-4D97-AF65-F5344CB8AC3E}">
        <p14:creationId xmlns:p14="http://schemas.microsoft.com/office/powerpoint/2010/main" val="3614582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3A4799-85EB-4290-A709-2D2B4C9D3F04}"/>
              </a:ext>
            </a:extLst>
          </p:cNvPr>
          <p:cNvSpPr/>
          <p:nvPr/>
        </p:nvSpPr>
        <p:spPr>
          <a:xfrm>
            <a:off x="794622" y="1836857"/>
            <a:ext cx="4119239" cy="350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48FBCEA-9222-4686-BA15-57D10C555536}"/>
              </a:ext>
            </a:extLst>
          </p:cNvPr>
          <p:cNvSpPr>
            <a:spLocks noGrp="1"/>
          </p:cNvSpPr>
          <p:nvPr>
            <p:ph type="title"/>
          </p:nvPr>
        </p:nvSpPr>
        <p:spPr>
          <a:solidFill>
            <a:schemeClr val="tx1"/>
          </a:solidFill>
        </p:spPr>
        <p:txBody>
          <a:bodyPr/>
          <a:lstStyle/>
          <a:p>
            <a:pPr algn="ctr"/>
            <a:r>
              <a:rPr lang="en-US" b="1" dirty="0">
                <a:solidFill>
                  <a:schemeClr val="bg1"/>
                </a:solidFill>
              </a:rPr>
              <a:t>Another Option Calculate PND</a:t>
            </a:r>
          </a:p>
        </p:txBody>
      </p:sp>
      <p:sp>
        <p:nvSpPr>
          <p:cNvPr id="5" name="Content Placeholder 4">
            <a:extLst>
              <a:ext uri="{FF2B5EF4-FFF2-40B4-BE49-F238E27FC236}">
                <a16:creationId xmlns:a16="http://schemas.microsoft.com/office/drawing/2014/main" id="{065ABE09-045F-42F1-AA20-08D5E871B95C}"/>
              </a:ext>
            </a:extLst>
          </p:cNvPr>
          <p:cNvSpPr>
            <a:spLocks noGrp="1"/>
          </p:cNvSpPr>
          <p:nvPr>
            <p:ph sz="half" idx="1"/>
          </p:nvPr>
        </p:nvSpPr>
        <p:spPr>
          <a:xfrm>
            <a:off x="962138" y="2025791"/>
            <a:ext cx="3784209" cy="2748575"/>
          </a:xfrm>
        </p:spPr>
        <p:txBody>
          <a:bodyPr>
            <a:normAutofit fontScale="62500" lnSpcReduction="20000"/>
          </a:bodyPr>
          <a:lstStyle/>
          <a:p>
            <a:pPr algn="ctr"/>
            <a:endParaRPr lang="en-US" b="1" dirty="0"/>
          </a:p>
          <a:p>
            <a:pPr marL="0" indent="0" algn="ctr">
              <a:buNone/>
            </a:pPr>
            <a:r>
              <a:rPr lang="en-US" b="1" dirty="0">
                <a:solidFill>
                  <a:schemeClr val="bg1"/>
                </a:solidFill>
              </a:rPr>
              <a:t>Just use the PND Calculator:</a:t>
            </a:r>
          </a:p>
          <a:p>
            <a:pPr marL="0" indent="0" algn="ctr">
              <a:buNone/>
            </a:pPr>
            <a:r>
              <a:rPr lang="en-US" dirty="0" err="1">
                <a:solidFill>
                  <a:schemeClr val="bg1"/>
                </a:solidFill>
              </a:rPr>
              <a:t>Tarlow</a:t>
            </a:r>
            <a:r>
              <a:rPr lang="en-US" dirty="0">
                <a:solidFill>
                  <a:schemeClr val="bg1"/>
                </a:solidFill>
              </a:rPr>
              <a:t>, K. R., &amp; Penland, A. (2016). </a:t>
            </a:r>
            <a:r>
              <a:rPr lang="en-US" i="1" dirty="0">
                <a:solidFill>
                  <a:schemeClr val="bg1"/>
                </a:solidFill>
              </a:rPr>
              <a:t>Percentage of Nonoverlapping Data (PND) Calculator</a:t>
            </a:r>
            <a:r>
              <a:rPr lang="en-US" dirty="0">
                <a:solidFill>
                  <a:schemeClr val="bg1"/>
                </a:solidFill>
              </a:rPr>
              <a:t>. </a:t>
            </a:r>
          </a:p>
          <a:p>
            <a:pPr marL="0" indent="0" algn="ctr">
              <a:buNone/>
            </a:pPr>
            <a:endParaRPr lang="en-US" dirty="0">
              <a:solidFill>
                <a:srgbClr val="0563C1"/>
              </a:solidFill>
              <a:hlinkClick r:id="rId2">
                <a:extLst>
                  <a:ext uri="{A12FA001-AC4F-418D-AE19-62706E023703}">
                    <ahyp:hlinkClr xmlns:ahyp="http://schemas.microsoft.com/office/drawing/2018/hyperlinkcolor" val="tx"/>
                  </a:ext>
                </a:extLst>
              </a:hlinkClick>
            </a:endParaRPr>
          </a:p>
          <a:p>
            <a:pPr marL="0" indent="0" algn="ctr">
              <a:buNone/>
            </a:pPr>
            <a:endParaRPr lang="en-US" dirty="0">
              <a:solidFill>
                <a:srgbClr val="0563C1"/>
              </a:solidFill>
              <a:hlinkClick r:id="rId2">
                <a:extLst>
                  <a:ext uri="{A12FA001-AC4F-418D-AE19-62706E023703}">
                    <ahyp:hlinkClr xmlns:ahyp="http://schemas.microsoft.com/office/drawing/2018/hyperlinkcolor" val="tx"/>
                  </a:ext>
                </a:extLst>
              </a:hlinkClick>
            </a:endParaRPr>
          </a:p>
          <a:p>
            <a:pPr marL="0" indent="0" algn="ctr">
              <a:buNone/>
            </a:pPr>
            <a:endParaRPr lang="en-US" dirty="0">
              <a:solidFill>
                <a:srgbClr val="0563C1"/>
              </a:solidFill>
              <a:hlinkClick r:id="rId2">
                <a:extLst>
                  <a:ext uri="{A12FA001-AC4F-418D-AE19-62706E023703}">
                    <ahyp:hlinkClr xmlns:ahyp="http://schemas.microsoft.com/office/drawing/2018/hyperlinkcolor" val="tx"/>
                  </a:ext>
                </a:extLst>
              </a:hlinkClick>
            </a:endParaRPr>
          </a:p>
          <a:p>
            <a:pPr marL="0" indent="0" algn="ctr">
              <a:buNone/>
            </a:pPr>
            <a:r>
              <a:rPr lang="en-US" dirty="0">
                <a:solidFill>
                  <a:schemeClr val="accent1">
                    <a:lumMod val="20000"/>
                    <a:lumOff val="80000"/>
                  </a:schemeClr>
                </a:solidFill>
                <a:hlinkClick r:id="rId2">
                  <a:extLst>
                    <a:ext uri="{A12FA001-AC4F-418D-AE19-62706E023703}">
                      <ahyp:hlinkClr xmlns:ahyp="http://schemas.microsoft.com/office/drawing/2018/hyperlinkcolor" val="tx"/>
                    </a:ext>
                  </a:extLst>
                </a:hlinkClick>
              </a:rPr>
              <a:t>http://www.ktarlow.com/stats/pnd</a:t>
            </a:r>
            <a:endParaRPr lang="en-US" dirty="0">
              <a:solidFill>
                <a:schemeClr val="accent1">
                  <a:lumMod val="20000"/>
                  <a:lumOff val="80000"/>
                </a:schemeClr>
              </a:solidFill>
            </a:endParaRPr>
          </a:p>
          <a:p>
            <a:endParaRPr lang="en-US" dirty="0"/>
          </a:p>
        </p:txBody>
      </p:sp>
      <p:pic>
        <p:nvPicPr>
          <p:cNvPr id="8" name="Picture 7">
            <a:extLst>
              <a:ext uri="{FF2B5EF4-FFF2-40B4-BE49-F238E27FC236}">
                <a16:creationId xmlns:a16="http://schemas.microsoft.com/office/drawing/2014/main" id="{40714E68-45DD-407F-BED0-61258FAB2598}"/>
              </a:ext>
            </a:extLst>
          </p:cNvPr>
          <p:cNvPicPr>
            <a:picLocks noChangeAspect="1"/>
          </p:cNvPicPr>
          <p:nvPr/>
        </p:nvPicPr>
        <p:blipFill>
          <a:blip r:embed="rId3"/>
          <a:stretch>
            <a:fillRect/>
          </a:stretch>
        </p:blipFill>
        <p:spPr>
          <a:xfrm>
            <a:off x="5143645" y="2216320"/>
            <a:ext cx="6516783" cy="2748575"/>
          </a:xfrm>
          <a:prstGeom prst="rect">
            <a:avLst/>
          </a:prstGeom>
          <a:ln>
            <a:solidFill>
              <a:schemeClr val="accent1"/>
            </a:solidFill>
          </a:ln>
        </p:spPr>
      </p:pic>
    </p:spTree>
    <p:extLst>
      <p:ext uri="{BB962C8B-B14F-4D97-AF65-F5344CB8AC3E}">
        <p14:creationId xmlns:p14="http://schemas.microsoft.com/office/powerpoint/2010/main" val="3666493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solidFill>
            <a:schemeClr val="tx1"/>
          </a:solidFill>
        </p:spPr>
        <p:txBody>
          <a:bodyPr/>
          <a:lstStyle/>
          <a:p>
            <a:pPr algn="ctr"/>
            <a:r>
              <a:rPr lang="en-US" b="1" dirty="0">
                <a:solidFill>
                  <a:schemeClr val="bg1"/>
                </a:solidFill>
              </a:rPr>
              <a:t>Another Option: Calculate PND</a:t>
            </a:r>
          </a:p>
        </p:txBody>
      </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sz="half" idx="1"/>
          </p:nvPr>
        </p:nvGraphicFramePr>
        <p:xfrm>
          <a:off x="311872" y="1748344"/>
          <a:ext cx="4938712" cy="402272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CB38383E-BEC1-4F8F-ADA5-32ABFF2077C1}"/>
              </a:ext>
            </a:extLst>
          </p:cNvPr>
          <p:cNvCxnSpPr/>
          <p:nvPr/>
        </p:nvCxnSpPr>
        <p:spPr>
          <a:xfrm flipV="1">
            <a:off x="1887771" y="1748344"/>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881D598-F809-4E8C-9B76-1041A08E77B4}"/>
              </a:ext>
            </a:extLst>
          </p:cNvPr>
          <p:cNvCxnSpPr/>
          <p:nvPr/>
        </p:nvCxnSpPr>
        <p:spPr>
          <a:xfrm flipV="1">
            <a:off x="3883038" y="1748344"/>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DDE46DD1-0A77-4AA4-8FCA-E813A8E469D1}"/>
              </a:ext>
            </a:extLst>
          </p:cNvPr>
          <p:cNvCxnSpPr>
            <a:cxnSpLocks/>
          </p:cNvCxnSpPr>
          <p:nvPr/>
        </p:nvCxnSpPr>
        <p:spPr>
          <a:xfrm>
            <a:off x="635746" y="3925441"/>
            <a:ext cx="4614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9974C1-4FB8-481A-B738-89C5C228AFF8}"/>
              </a:ext>
            </a:extLst>
          </p:cNvPr>
          <p:cNvCxnSpPr>
            <a:cxnSpLocks/>
          </p:cNvCxnSpPr>
          <p:nvPr/>
        </p:nvCxnSpPr>
        <p:spPr>
          <a:xfrm>
            <a:off x="635746" y="4570210"/>
            <a:ext cx="4614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5A2686C-7FC9-4507-BCC8-CF21AEB64A7B}"/>
              </a:ext>
            </a:extLst>
          </p:cNvPr>
          <p:cNvSpPr/>
          <p:nvPr/>
        </p:nvSpPr>
        <p:spPr>
          <a:xfrm>
            <a:off x="3925519" y="1690688"/>
            <a:ext cx="1487002" cy="4138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a:t>
            </a:r>
          </a:p>
          <a:p>
            <a:pPr algn="ctr"/>
            <a:r>
              <a:rPr lang="en-US" dirty="0"/>
              <a:t>Data</a:t>
            </a:r>
          </a:p>
          <a:p>
            <a:pPr algn="ctr"/>
            <a:r>
              <a:rPr lang="en-US" dirty="0"/>
              <a:t>Not </a:t>
            </a:r>
          </a:p>
          <a:p>
            <a:pPr algn="ctr"/>
            <a:r>
              <a:rPr lang="en-US" dirty="0"/>
              <a:t>Included</a:t>
            </a:r>
          </a:p>
          <a:p>
            <a:pPr algn="ctr"/>
            <a:r>
              <a:rPr lang="en-US" dirty="0"/>
              <a:t>In </a:t>
            </a:r>
          </a:p>
          <a:p>
            <a:pPr algn="ctr"/>
            <a:r>
              <a:rPr lang="en-US" dirty="0"/>
              <a:t>Calculator</a:t>
            </a:r>
          </a:p>
          <a:p>
            <a:pPr algn="ctr"/>
            <a:r>
              <a:rPr lang="en-US" dirty="0"/>
              <a:t>Score</a:t>
            </a:r>
          </a:p>
        </p:txBody>
      </p:sp>
      <p:sp>
        <p:nvSpPr>
          <p:cNvPr id="8" name="TextBox 7">
            <a:extLst>
              <a:ext uri="{FF2B5EF4-FFF2-40B4-BE49-F238E27FC236}">
                <a16:creationId xmlns:a16="http://schemas.microsoft.com/office/drawing/2014/main" id="{2D1BEBB2-E57C-5DAA-7721-DC5794B66898}"/>
              </a:ext>
            </a:extLst>
          </p:cNvPr>
          <p:cNvSpPr txBox="1"/>
          <p:nvPr/>
        </p:nvSpPr>
        <p:spPr>
          <a:xfrm>
            <a:off x="560330" y="6102539"/>
            <a:ext cx="3862380" cy="400110"/>
          </a:xfrm>
          <a:prstGeom prst="rect">
            <a:avLst/>
          </a:prstGeom>
          <a:noFill/>
        </p:spPr>
        <p:txBody>
          <a:bodyPr wrap="square" rtlCol="0">
            <a:spAutoFit/>
          </a:bodyPr>
          <a:lstStyle/>
          <a:p>
            <a:r>
              <a:rPr lang="en-US" sz="2000" b="1" dirty="0">
                <a:solidFill>
                  <a:schemeClr val="accent2"/>
                </a:solidFill>
              </a:rPr>
              <a:t>What Numbers Would You Enter?</a:t>
            </a:r>
          </a:p>
        </p:txBody>
      </p:sp>
      <p:pic>
        <p:nvPicPr>
          <p:cNvPr id="11" name="Picture 10">
            <a:extLst>
              <a:ext uri="{FF2B5EF4-FFF2-40B4-BE49-F238E27FC236}">
                <a16:creationId xmlns:a16="http://schemas.microsoft.com/office/drawing/2014/main" id="{97CF084B-669F-3CD3-0ADA-9AF80172AD59}"/>
              </a:ext>
            </a:extLst>
          </p:cNvPr>
          <p:cNvPicPr>
            <a:picLocks noChangeAspect="1"/>
          </p:cNvPicPr>
          <p:nvPr/>
        </p:nvPicPr>
        <p:blipFill>
          <a:blip r:embed="rId3"/>
          <a:stretch>
            <a:fillRect/>
          </a:stretch>
        </p:blipFill>
        <p:spPr>
          <a:xfrm>
            <a:off x="5501420" y="2252574"/>
            <a:ext cx="6311136" cy="2748575"/>
          </a:xfrm>
          <a:prstGeom prst="rect">
            <a:avLst/>
          </a:prstGeom>
          <a:ln>
            <a:solidFill>
              <a:schemeClr val="accent1"/>
            </a:solidFill>
          </a:ln>
        </p:spPr>
      </p:pic>
    </p:spTree>
    <p:extLst>
      <p:ext uri="{BB962C8B-B14F-4D97-AF65-F5344CB8AC3E}">
        <p14:creationId xmlns:p14="http://schemas.microsoft.com/office/powerpoint/2010/main" val="3754118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838200" y="251927"/>
            <a:ext cx="10515600" cy="1197361"/>
          </a:xfrm>
          <a:solidFill>
            <a:schemeClr val="tx1"/>
          </a:solidFill>
        </p:spPr>
        <p:txBody>
          <a:bodyPr/>
          <a:lstStyle/>
          <a:p>
            <a:pPr algn="ctr"/>
            <a:r>
              <a:rPr lang="en-US" b="1" dirty="0">
                <a:solidFill>
                  <a:schemeClr val="bg1"/>
                </a:solidFill>
              </a:rPr>
              <a:t>Another Option: Interpret PND</a:t>
            </a:r>
          </a:p>
        </p:txBody>
      </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sz="half" idx="1"/>
            <p:extLst>
              <p:ext uri="{D42A27DB-BD31-4B8C-83A1-F6EECF244321}">
                <p14:modId xmlns:p14="http://schemas.microsoft.com/office/powerpoint/2010/main" val="2837092920"/>
              </p:ext>
            </p:extLst>
          </p:nvPr>
        </p:nvGraphicFramePr>
        <p:xfrm>
          <a:off x="311872" y="1748344"/>
          <a:ext cx="4938712" cy="402272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CB38383E-BEC1-4F8F-ADA5-32ABFF2077C1}"/>
              </a:ext>
            </a:extLst>
          </p:cNvPr>
          <p:cNvCxnSpPr/>
          <p:nvPr/>
        </p:nvCxnSpPr>
        <p:spPr>
          <a:xfrm flipV="1">
            <a:off x="1887771" y="1748344"/>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881D598-F809-4E8C-9B76-1041A08E77B4}"/>
              </a:ext>
            </a:extLst>
          </p:cNvPr>
          <p:cNvCxnSpPr/>
          <p:nvPr/>
        </p:nvCxnSpPr>
        <p:spPr>
          <a:xfrm flipV="1">
            <a:off x="3883038" y="1748344"/>
            <a:ext cx="0" cy="40227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DDE46DD1-0A77-4AA4-8FCA-E813A8E469D1}"/>
              </a:ext>
            </a:extLst>
          </p:cNvPr>
          <p:cNvCxnSpPr>
            <a:cxnSpLocks/>
          </p:cNvCxnSpPr>
          <p:nvPr/>
        </p:nvCxnSpPr>
        <p:spPr>
          <a:xfrm>
            <a:off x="635746" y="3925441"/>
            <a:ext cx="4614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9974C1-4FB8-481A-B738-89C5C228AFF8}"/>
              </a:ext>
            </a:extLst>
          </p:cNvPr>
          <p:cNvCxnSpPr>
            <a:cxnSpLocks/>
          </p:cNvCxnSpPr>
          <p:nvPr/>
        </p:nvCxnSpPr>
        <p:spPr>
          <a:xfrm>
            <a:off x="635746" y="4570210"/>
            <a:ext cx="4614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AEE17D6-F0DF-4503-915F-73AFC3A3A104}"/>
              </a:ext>
            </a:extLst>
          </p:cNvPr>
          <p:cNvPicPr>
            <a:picLocks noChangeAspect="1"/>
          </p:cNvPicPr>
          <p:nvPr/>
        </p:nvPicPr>
        <p:blipFill rotWithShape="1">
          <a:blip r:embed="rId3"/>
          <a:srcRect l="2461" t="11371" r="20110" b="2448"/>
          <a:stretch/>
        </p:blipFill>
        <p:spPr>
          <a:xfrm>
            <a:off x="5454995" y="2619681"/>
            <a:ext cx="6101259" cy="1950529"/>
          </a:xfrm>
          <a:prstGeom prst="rect">
            <a:avLst/>
          </a:prstGeom>
        </p:spPr>
      </p:pic>
      <p:sp>
        <p:nvSpPr>
          <p:cNvPr id="16" name="TextBox 15">
            <a:extLst>
              <a:ext uri="{FF2B5EF4-FFF2-40B4-BE49-F238E27FC236}">
                <a16:creationId xmlns:a16="http://schemas.microsoft.com/office/drawing/2014/main" id="{CD5C304F-8C02-4B34-967C-82B346E9802F}"/>
              </a:ext>
            </a:extLst>
          </p:cNvPr>
          <p:cNvSpPr txBox="1"/>
          <p:nvPr/>
        </p:nvSpPr>
        <p:spPr>
          <a:xfrm>
            <a:off x="11056626" y="3173851"/>
            <a:ext cx="704039" cy="276999"/>
          </a:xfrm>
          <a:prstGeom prst="rect">
            <a:avLst/>
          </a:prstGeom>
          <a:noFill/>
        </p:spPr>
        <p:txBody>
          <a:bodyPr wrap="none" rtlCol="0">
            <a:spAutoFit/>
          </a:bodyPr>
          <a:lstStyle/>
          <a:p>
            <a:r>
              <a:rPr lang="en-US" sz="1200" dirty="0"/>
              <a:t>baseline</a:t>
            </a:r>
          </a:p>
        </p:txBody>
      </p:sp>
      <p:sp>
        <p:nvSpPr>
          <p:cNvPr id="17" name="Rectangle 16">
            <a:extLst>
              <a:ext uri="{FF2B5EF4-FFF2-40B4-BE49-F238E27FC236}">
                <a16:creationId xmlns:a16="http://schemas.microsoft.com/office/drawing/2014/main" id="{95A2686C-7FC9-4507-BCC8-CF21AEB64A7B}"/>
              </a:ext>
            </a:extLst>
          </p:cNvPr>
          <p:cNvSpPr/>
          <p:nvPr/>
        </p:nvSpPr>
        <p:spPr>
          <a:xfrm>
            <a:off x="3925519" y="1690688"/>
            <a:ext cx="1487002" cy="4138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a:t>
            </a:r>
          </a:p>
          <a:p>
            <a:pPr algn="ctr"/>
            <a:r>
              <a:rPr lang="en-US" dirty="0"/>
              <a:t>Data</a:t>
            </a:r>
          </a:p>
          <a:p>
            <a:pPr algn="ctr"/>
            <a:r>
              <a:rPr lang="en-US" dirty="0"/>
              <a:t>Not </a:t>
            </a:r>
          </a:p>
          <a:p>
            <a:pPr algn="ctr"/>
            <a:r>
              <a:rPr lang="en-US" dirty="0"/>
              <a:t>Included</a:t>
            </a:r>
          </a:p>
          <a:p>
            <a:pPr algn="ctr"/>
            <a:r>
              <a:rPr lang="en-US" dirty="0"/>
              <a:t>In </a:t>
            </a:r>
          </a:p>
          <a:p>
            <a:pPr algn="ctr"/>
            <a:r>
              <a:rPr lang="en-US" dirty="0"/>
              <a:t>Calculator</a:t>
            </a:r>
          </a:p>
          <a:p>
            <a:pPr algn="ctr"/>
            <a:r>
              <a:rPr lang="en-US" dirty="0"/>
              <a:t>Score</a:t>
            </a:r>
          </a:p>
        </p:txBody>
      </p:sp>
      <p:cxnSp>
        <p:nvCxnSpPr>
          <p:cNvPr id="18" name="Straight Arrow Connector 17">
            <a:extLst>
              <a:ext uri="{FF2B5EF4-FFF2-40B4-BE49-F238E27FC236}">
                <a16:creationId xmlns:a16="http://schemas.microsoft.com/office/drawing/2014/main" id="{454A5FA9-C05B-433E-9B86-8A0243741E45}"/>
              </a:ext>
            </a:extLst>
          </p:cNvPr>
          <p:cNvCxnSpPr>
            <a:cxnSpLocks/>
          </p:cNvCxnSpPr>
          <p:nvPr/>
        </p:nvCxnSpPr>
        <p:spPr>
          <a:xfrm flipH="1">
            <a:off x="6942824" y="4328808"/>
            <a:ext cx="239156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87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6E58050-20AD-4FAB-A8B7-054C368087C3}"/>
              </a:ext>
            </a:extLst>
          </p:cNvPr>
          <p:cNvSpPr>
            <a:spLocks noGrp="1"/>
          </p:cNvSpPr>
          <p:nvPr>
            <p:ph type="body" idx="1"/>
          </p:nvPr>
        </p:nvSpPr>
        <p:spPr>
          <a:xfrm>
            <a:off x="88316" y="3636892"/>
            <a:ext cx="4502733" cy="2287653"/>
          </a:xfrm>
        </p:spPr>
        <p:txBody>
          <a:bodyPr vert="horz" lIns="91440" tIns="45720" rIns="91440" bIns="45720" rtlCol="0" anchor="t">
            <a:normAutofit fontScale="47500" lnSpcReduction="20000"/>
          </a:bodyPr>
          <a:lstStyle/>
          <a:p>
            <a:pPr algn="ctr"/>
            <a:r>
              <a:rPr lang="en-US" sz="11200" b="1" kern="1200" dirty="0">
                <a:solidFill>
                  <a:schemeClr val="bg1"/>
                </a:solidFill>
                <a:latin typeface="+mn-lt"/>
                <a:ea typeface="+mn-ea"/>
                <a:cs typeface="+mn-cs"/>
              </a:rPr>
              <a:t>Graphing</a:t>
            </a:r>
          </a:p>
          <a:p>
            <a:pPr algn="ctr"/>
            <a:r>
              <a:rPr lang="en-US" sz="11200" b="1" kern="1200" dirty="0">
                <a:solidFill>
                  <a:schemeClr val="bg1"/>
                </a:solidFill>
                <a:latin typeface="+mn-lt"/>
                <a:ea typeface="+mn-ea"/>
                <a:cs typeface="+mn-cs"/>
              </a:rPr>
              <a:t>Data</a:t>
            </a:r>
          </a:p>
          <a:p>
            <a:pPr algn="ctr"/>
            <a:r>
              <a:rPr lang="en-US" sz="11200" b="1" dirty="0">
                <a:solidFill>
                  <a:schemeClr val="bg1"/>
                </a:solidFill>
              </a:rPr>
              <a:t>Trends</a:t>
            </a:r>
            <a:endParaRPr lang="en-US" sz="11200" b="1" kern="1200" dirty="0">
              <a:solidFill>
                <a:schemeClr val="bg1"/>
              </a:solidFill>
              <a:latin typeface="+mn-lt"/>
              <a:ea typeface="+mn-ea"/>
              <a:cs typeface="+mn-cs"/>
            </a:endParaRPr>
          </a:p>
          <a:p>
            <a:endParaRPr lang="en-US" sz="8000" b="1" kern="1200" dirty="0">
              <a:solidFill>
                <a:schemeClr val="bg1"/>
              </a:solidFill>
              <a:latin typeface="+mn-lt"/>
              <a:ea typeface="+mn-ea"/>
              <a:cs typeface="+mn-cs"/>
            </a:endParaRPr>
          </a:p>
        </p:txBody>
      </p:sp>
      <p:grpSp>
        <p:nvGrpSpPr>
          <p:cNvPr id="2080" name="Group 2079">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2081"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82"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2" name="Picture 2" descr="White Duck Ditch Bird - Free photo on Pixabay">
            <a:extLst>
              <a:ext uri="{FF2B5EF4-FFF2-40B4-BE49-F238E27FC236}">
                <a16:creationId xmlns:a16="http://schemas.microsoft.com/office/drawing/2014/main" id="{0368C77C-D6AB-DA8E-2367-74F7F3AB4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392" y="1330227"/>
            <a:ext cx="6296318" cy="419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343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9" y="396875"/>
            <a:ext cx="11205048" cy="1086631"/>
          </a:xfrm>
          <a:solidFill>
            <a:schemeClr val="tx1"/>
          </a:solidFill>
        </p:spPr>
        <p:txBody>
          <a:bodyPr/>
          <a:lstStyle/>
          <a:p>
            <a:pPr algn="ctr">
              <a:defRPr/>
            </a:pPr>
            <a:r>
              <a:rPr lang="en-US" b="1" dirty="0">
                <a:solidFill>
                  <a:schemeClr val="bg1"/>
                </a:solidFill>
              </a:rPr>
              <a:t>Making a Graphical Trend Decision</a:t>
            </a:r>
          </a:p>
        </p:txBody>
      </p:sp>
      <p:sp>
        <p:nvSpPr>
          <p:cNvPr id="29702" name="Content Placeholder 5"/>
          <p:cNvSpPr>
            <a:spLocks noGrp="1"/>
          </p:cNvSpPr>
          <p:nvPr>
            <p:ph sz="quarter" idx="4"/>
          </p:nvPr>
        </p:nvSpPr>
        <p:spPr>
          <a:xfrm>
            <a:off x="4425319" y="5420994"/>
            <a:ext cx="5761001" cy="923329"/>
          </a:xfrm>
          <a:solidFill>
            <a:schemeClr val="accent6">
              <a:lumMod val="60000"/>
              <a:lumOff val="40000"/>
            </a:schemeClr>
          </a:solidFill>
        </p:spPr>
        <p:txBody>
          <a:bodyPr>
            <a:normAutofit/>
          </a:bodyPr>
          <a:lstStyle/>
          <a:p>
            <a:pPr marL="0" indent="0">
              <a:buNone/>
            </a:pPr>
            <a:r>
              <a:rPr lang="en-US" altLang="en-US" sz="1800" dirty="0"/>
              <a:t>If the student’s trend-line and goal-line are the same, </a:t>
            </a:r>
            <a:r>
              <a:rPr lang="en-US" altLang="en-US" sz="1800" i="1" dirty="0"/>
              <a:t>no changes need to be made. </a:t>
            </a:r>
          </a:p>
          <a:p>
            <a:endParaRPr lang="en-US" altLang="en-US" dirty="0"/>
          </a:p>
        </p:txBody>
      </p:sp>
      <p:cxnSp>
        <p:nvCxnSpPr>
          <p:cNvPr id="6" name="Straight Connector 5">
            <a:extLst>
              <a:ext uri="{FF2B5EF4-FFF2-40B4-BE49-F238E27FC236}">
                <a16:creationId xmlns:a16="http://schemas.microsoft.com/office/drawing/2014/main" id="{ADA67782-616F-4C66-AF0D-B8AA52BF714B}"/>
              </a:ext>
            </a:extLst>
          </p:cNvPr>
          <p:cNvCxnSpPr>
            <a:cxnSpLocks/>
          </p:cNvCxnSpPr>
          <p:nvPr/>
        </p:nvCxnSpPr>
        <p:spPr>
          <a:xfrm flipV="1">
            <a:off x="675442" y="2564797"/>
            <a:ext cx="3148010" cy="47284"/>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4A3A34C-4D78-49CD-94D8-9783C5C6B74A}"/>
              </a:ext>
            </a:extLst>
          </p:cNvPr>
          <p:cNvSpPr txBox="1"/>
          <p:nvPr/>
        </p:nvSpPr>
        <p:spPr>
          <a:xfrm>
            <a:off x="1749192" y="2596821"/>
            <a:ext cx="779381" cy="276999"/>
          </a:xfrm>
          <a:prstGeom prst="rect">
            <a:avLst/>
          </a:prstGeom>
          <a:noFill/>
        </p:spPr>
        <p:txBody>
          <a:bodyPr wrap="square" rtlCol="0">
            <a:spAutoFit/>
          </a:bodyPr>
          <a:lstStyle/>
          <a:p>
            <a:r>
              <a:rPr lang="en-US" sz="1200" b="1" dirty="0"/>
              <a:t>Goal Line</a:t>
            </a:r>
          </a:p>
        </p:txBody>
      </p:sp>
      <p:cxnSp>
        <p:nvCxnSpPr>
          <p:cNvPr id="8" name="Straight Connector 7">
            <a:extLst>
              <a:ext uri="{FF2B5EF4-FFF2-40B4-BE49-F238E27FC236}">
                <a16:creationId xmlns:a16="http://schemas.microsoft.com/office/drawing/2014/main" id="{5BCA606D-6666-42A8-9874-A1102509FA8E}"/>
              </a:ext>
            </a:extLst>
          </p:cNvPr>
          <p:cNvCxnSpPr>
            <a:cxnSpLocks/>
          </p:cNvCxnSpPr>
          <p:nvPr/>
        </p:nvCxnSpPr>
        <p:spPr>
          <a:xfrm flipV="1">
            <a:off x="675442" y="2097320"/>
            <a:ext cx="3148009" cy="380709"/>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47C567-C99F-42F5-A862-0F61A1499EE3}"/>
              </a:ext>
            </a:extLst>
          </p:cNvPr>
          <p:cNvSpPr txBox="1"/>
          <p:nvPr/>
        </p:nvSpPr>
        <p:spPr>
          <a:xfrm rot="21140097">
            <a:off x="1663983" y="2036198"/>
            <a:ext cx="849913" cy="276999"/>
          </a:xfrm>
          <a:prstGeom prst="rect">
            <a:avLst/>
          </a:prstGeom>
          <a:noFill/>
        </p:spPr>
        <p:txBody>
          <a:bodyPr wrap="none" rtlCol="0">
            <a:spAutoFit/>
          </a:bodyPr>
          <a:lstStyle/>
          <a:p>
            <a:r>
              <a:rPr lang="en-US" sz="1200" b="1" dirty="0"/>
              <a:t>Trend Line</a:t>
            </a:r>
          </a:p>
        </p:txBody>
      </p:sp>
      <p:cxnSp>
        <p:nvCxnSpPr>
          <p:cNvPr id="10" name="Straight Connector 9">
            <a:extLst>
              <a:ext uri="{FF2B5EF4-FFF2-40B4-BE49-F238E27FC236}">
                <a16:creationId xmlns:a16="http://schemas.microsoft.com/office/drawing/2014/main" id="{7E391195-0532-4E5B-9D08-02E9787A396A}"/>
              </a:ext>
            </a:extLst>
          </p:cNvPr>
          <p:cNvCxnSpPr>
            <a:cxnSpLocks/>
          </p:cNvCxnSpPr>
          <p:nvPr/>
        </p:nvCxnSpPr>
        <p:spPr>
          <a:xfrm flipV="1">
            <a:off x="6944380" y="4027869"/>
            <a:ext cx="3148009" cy="380709"/>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41AB4C2-4945-471A-B32E-2997CE7BC7F4}"/>
              </a:ext>
            </a:extLst>
          </p:cNvPr>
          <p:cNvSpPr txBox="1"/>
          <p:nvPr/>
        </p:nvSpPr>
        <p:spPr>
          <a:xfrm rot="21228398">
            <a:off x="8097744" y="4239394"/>
            <a:ext cx="779381" cy="276999"/>
          </a:xfrm>
          <a:prstGeom prst="rect">
            <a:avLst/>
          </a:prstGeom>
          <a:noFill/>
        </p:spPr>
        <p:txBody>
          <a:bodyPr wrap="square" rtlCol="0">
            <a:spAutoFit/>
          </a:bodyPr>
          <a:lstStyle/>
          <a:p>
            <a:r>
              <a:rPr lang="en-US" sz="1200" b="1" dirty="0"/>
              <a:t>Goal Line</a:t>
            </a:r>
          </a:p>
        </p:txBody>
      </p:sp>
      <p:cxnSp>
        <p:nvCxnSpPr>
          <p:cNvPr id="13" name="Straight Connector 12">
            <a:extLst>
              <a:ext uri="{FF2B5EF4-FFF2-40B4-BE49-F238E27FC236}">
                <a16:creationId xmlns:a16="http://schemas.microsoft.com/office/drawing/2014/main" id="{9D561816-3639-4B0E-9AD3-C9AE61E6A8DE}"/>
              </a:ext>
            </a:extLst>
          </p:cNvPr>
          <p:cNvCxnSpPr>
            <a:cxnSpLocks/>
          </p:cNvCxnSpPr>
          <p:nvPr/>
        </p:nvCxnSpPr>
        <p:spPr>
          <a:xfrm>
            <a:off x="6944379" y="3941103"/>
            <a:ext cx="3241941" cy="7177"/>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8AD229-31F4-4853-87FF-DFC8644E4F36}"/>
              </a:ext>
            </a:extLst>
          </p:cNvPr>
          <p:cNvSpPr txBox="1"/>
          <p:nvPr/>
        </p:nvSpPr>
        <p:spPr>
          <a:xfrm>
            <a:off x="7951454" y="3671281"/>
            <a:ext cx="849913" cy="276999"/>
          </a:xfrm>
          <a:prstGeom prst="rect">
            <a:avLst/>
          </a:prstGeom>
          <a:noFill/>
        </p:spPr>
        <p:txBody>
          <a:bodyPr wrap="none" rtlCol="0">
            <a:spAutoFit/>
          </a:bodyPr>
          <a:lstStyle/>
          <a:p>
            <a:r>
              <a:rPr lang="en-US" sz="1200" b="1" dirty="0"/>
              <a:t>Trend Line</a:t>
            </a:r>
          </a:p>
        </p:txBody>
      </p:sp>
      <p:cxnSp>
        <p:nvCxnSpPr>
          <p:cNvPr id="19" name="Straight Connector 18">
            <a:extLst>
              <a:ext uri="{FF2B5EF4-FFF2-40B4-BE49-F238E27FC236}">
                <a16:creationId xmlns:a16="http://schemas.microsoft.com/office/drawing/2014/main" id="{4FF34BF8-4A5D-4B10-BAB0-1841A2D571BB}"/>
              </a:ext>
            </a:extLst>
          </p:cNvPr>
          <p:cNvCxnSpPr>
            <a:cxnSpLocks/>
          </p:cNvCxnSpPr>
          <p:nvPr/>
        </p:nvCxnSpPr>
        <p:spPr>
          <a:xfrm flipV="1">
            <a:off x="640339" y="5888470"/>
            <a:ext cx="3148009" cy="380709"/>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C0BCF98-E4A7-4F0E-B701-92E1343D0D12}"/>
              </a:ext>
            </a:extLst>
          </p:cNvPr>
          <p:cNvSpPr txBox="1"/>
          <p:nvPr/>
        </p:nvSpPr>
        <p:spPr>
          <a:xfrm rot="21228398">
            <a:off x="1701419" y="6120057"/>
            <a:ext cx="779381" cy="276999"/>
          </a:xfrm>
          <a:prstGeom prst="rect">
            <a:avLst/>
          </a:prstGeom>
          <a:noFill/>
        </p:spPr>
        <p:txBody>
          <a:bodyPr wrap="square" rtlCol="0">
            <a:spAutoFit/>
          </a:bodyPr>
          <a:lstStyle/>
          <a:p>
            <a:r>
              <a:rPr lang="en-US" sz="1200" b="1" dirty="0"/>
              <a:t>Goal Line</a:t>
            </a:r>
          </a:p>
        </p:txBody>
      </p:sp>
      <p:cxnSp>
        <p:nvCxnSpPr>
          <p:cNvPr id="21" name="Straight Connector 20">
            <a:extLst>
              <a:ext uri="{FF2B5EF4-FFF2-40B4-BE49-F238E27FC236}">
                <a16:creationId xmlns:a16="http://schemas.microsoft.com/office/drawing/2014/main" id="{DEC213E1-AEB2-411F-A3B3-5BC449DE533A}"/>
              </a:ext>
            </a:extLst>
          </p:cNvPr>
          <p:cNvCxnSpPr>
            <a:cxnSpLocks/>
          </p:cNvCxnSpPr>
          <p:nvPr/>
        </p:nvCxnSpPr>
        <p:spPr>
          <a:xfrm flipV="1">
            <a:off x="640338" y="5420994"/>
            <a:ext cx="3148009" cy="380709"/>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1E23487-A9B8-43A5-A1F7-00B29339DB64}"/>
              </a:ext>
            </a:extLst>
          </p:cNvPr>
          <p:cNvSpPr txBox="1"/>
          <p:nvPr/>
        </p:nvSpPr>
        <p:spPr>
          <a:xfrm rot="21140097">
            <a:off x="1628879" y="5359872"/>
            <a:ext cx="849913" cy="276999"/>
          </a:xfrm>
          <a:prstGeom prst="rect">
            <a:avLst/>
          </a:prstGeom>
          <a:noFill/>
        </p:spPr>
        <p:txBody>
          <a:bodyPr wrap="none" rtlCol="0">
            <a:spAutoFit/>
          </a:bodyPr>
          <a:lstStyle/>
          <a:p>
            <a:r>
              <a:rPr lang="en-US" sz="1200" b="1" dirty="0"/>
              <a:t>Trend Line</a:t>
            </a:r>
          </a:p>
        </p:txBody>
      </p:sp>
      <p:sp>
        <p:nvSpPr>
          <p:cNvPr id="25" name="TextBox 24">
            <a:extLst>
              <a:ext uri="{FF2B5EF4-FFF2-40B4-BE49-F238E27FC236}">
                <a16:creationId xmlns:a16="http://schemas.microsoft.com/office/drawing/2014/main" id="{8223CEB0-3226-4F31-BB51-7F73B047CCB4}"/>
              </a:ext>
            </a:extLst>
          </p:cNvPr>
          <p:cNvSpPr txBox="1"/>
          <p:nvPr/>
        </p:nvSpPr>
        <p:spPr>
          <a:xfrm>
            <a:off x="4425319" y="1884584"/>
            <a:ext cx="5761001" cy="923330"/>
          </a:xfrm>
          <a:prstGeom prst="rect">
            <a:avLst/>
          </a:prstGeom>
          <a:solidFill>
            <a:schemeClr val="accent1"/>
          </a:solidFill>
        </p:spPr>
        <p:txBody>
          <a:bodyPr wrap="none" rtlCol="0">
            <a:spAutoFit/>
          </a:bodyPr>
          <a:lstStyle/>
          <a:p>
            <a:r>
              <a:rPr lang="en-US" altLang="en-US" dirty="0">
                <a:solidFill>
                  <a:schemeClr val="bg1"/>
                </a:solidFill>
              </a:rPr>
              <a:t>If the student’s trend-line is steeper than the goal-line, </a:t>
            </a:r>
          </a:p>
          <a:p>
            <a:r>
              <a:rPr lang="en-US" altLang="en-US" dirty="0">
                <a:solidFill>
                  <a:schemeClr val="bg1"/>
                </a:solidFill>
              </a:rPr>
              <a:t>the </a:t>
            </a:r>
            <a:r>
              <a:rPr lang="en-US" altLang="en-US" i="1" dirty="0">
                <a:solidFill>
                  <a:schemeClr val="bg1"/>
                </a:solidFill>
              </a:rPr>
              <a:t>child is responding to the intervention and will catch up.</a:t>
            </a:r>
          </a:p>
          <a:p>
            <a:endParaRPr lang="en-US" dirty="0"/>
          </a:p>
        </p:txBody>
      </p:sp>
      <p:sp>
        <p:nvSpPr>
          <p:cNvPr id="27" name="TextBox 26">
            <a:extLst>
              <a:ext uri="{FF2B5EF4-FFF2-40B4-BE49-F238E27FC236}">
                <a16:creationId xmlns:a16="http://schemas.microsoft.com/office/drawing/2014/main" id="{585FABF0-1C1D-4C83-99EA-252F3E13493D}"/>
              </a:ext>
            </a:extLst>
          </p:cNvPr>
          <p:cNvSpPr txBox="1"/>
          <p:nvPr/>
        </p:nvSpPr>
        <p:spPr>
          <a:xfrm>
            <a:off x="675442" y="3685742"/>
            <a:ext cx="5761001" cy="923330"/>
          </a:xfrm>
          <a:prstGeom prst="rect">
            <a:avLst/>
          </a:prstGeom>
          <a:solidFill>
            <a:srgbClr val="7030A0"/>
          </a:solidFill>
        </p:spPr>
        <p:txBody>
          <a:bodyPr wrap="square" rtlCol="0">
            <a:spAutoFit/>
          </a:bodyPr>
          <a:lstStyle/>
          <a:p>
            <a:r>
              <a:rPr lang="en-US" altLang="en-US" dirty="0">
                <a:solidFill>
                  <a:schemeClr val="bg1"/>
                </a:solidFill>
              </a:rPr>
              <a:t>If the student’s trend-line is flatter than the goal-line, </a:t>
            </a:r>
          </a:p>
          <a:p>
            <a:r>
              <a:rPr lang="en-US" altLang="en-US" i="1" dirty="0">
                <a:solidFill>
                  <a:schemeClr val="bg1"/>
                </a:solidFill>
              </a:rPr>
              <a:t>the child is failing to respond to the intervention.</a:t>
            </a:r>
          </a:p>
          <a:p>
            <a:endParaRPr lang="en-US" dirty="0"/>
          </a:p>
        </p:txBody>
      </p:sp>
      <p:cxnSp>
        <p:nvCxnSpPr>
          <p:cNvPr id="30" name="Straight Connector 29">
            <a:extLst>
              <a:ext uri="{FF2B5EF4-FFF2-40B4-BE49-F238E27FC236}">
                <a16:creationId xmlns:a16="http://schemas.microsoft.com/office/drawing/2014/main" id="{2F32332C-DA4C-4C2E-993B-FBE312C99713}"/>
              </a:ext>
            </a:extLst>
          </p:cNvPr>
          <p:cNvCxnSpPr/>
          <p:nvPr/>
        </p:nvCxnSpPr>
        <p:spPr>
          <a:xfrm>
            <a:off x="261652" y="5010150"/>
            <a:ext cx="11420475"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CCA640A-1F93-4BB2-860D-B9117FFBD1E8}"/>
              </a:ext>
            </a:extLst>
          </p:cNvPr>
          <p:cNvCxnSpPr/>
          <p:nvPr/>
        </p:nvCxnSpPr>
        <p:spPr>
          <a:xfrm>
            <a:off x="261652" y="3114675"/>
            <a:ext cx="11420475" cy="0"/>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422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7" name="Rectangle 922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8" name="Freeform: Shape 9224">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67290" y="1030286"/>
            <a:ext cx="4153626" cy="2174091"/>
          </a:xfrm>
        </p:spPr>
        <p:txBody>
          <a:bodyPr anchor="b">
            <a:normAutofit/>
          </a:bodyPr>
          <a:lstStyle/>
          <a:p>
            <a:r>
              <a:rPr lang="en-US" sz="4800" b="1">
                <a:solidFill>
                  <a:schemeClr val="bg1"/>
                </a:solidFill>
              </a:rPr>
              <a:t>Five Methods</a:t>
            </a:r>
          </a:p>
        </p:txBody>
      </p:sp>
      <p:grpSp>
        <p:nvGrpSpPr>
          <p:cNvPr id="9259" name="Group 9226">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926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26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767290" y="3428999"/>
            <a:ext cx="4075054" cy="2741213"/>
          </a:xfrm>
        </p:spPr>
        <p:txBody>
          <a:bodyPr anchor="t">
            <a:normAutofit/>
          </a:bodyPr>
          <a:lstStyle/>
          <a:p>
            <a:r>
              <a:rPr lang="en-US" sz="2000" dirty="0">
                <a:solidFill>
                  <a:schemeClr val="bg1"/>
                </a:solidFill>
              </a:rPr>
              <a:t>Different methods:</a:t>
            </a:r>
          </a:p>
          <a:p>
            <a:pPr lvl="1"/>
            <a:r>
              <a:rPr lang="en-US" sz="2000" dirty="0">
                <a:solidFill>
                  <a:srgbClr val="FF0000"/>
                </a:solidFill>
              </a:rPr>
              <a:t>Effect Size</a:t>
            </a:r>
          </a:p>
          <a:p>
            <a:pPr lvl="1"/>
            <a:r>
              <a:rPr lang="en-US" sz="2000" dirty="0">
                <a:solidFill>
                  <a:srgbClr val="FF0000"/>
                </a:solidFill>
              </a:rPr>
              <a:t>Percent Non-overlapping Data (PND)</a:t>
            </a:r>
          </a:p>
          <a:p>
            <a:pPr lvl="1"/>
            <a:r>
              <a:rPr lang="en-US" sz="2000" dirty="0">
                <a:solidFill>
                  <a:srgbClr val="FF0000"/>
                </a:solidFill>
              </a:rPr>
              <a:t>Graphing Data Trends</a:t>
            </a:r>
          </a:p>
          <a:p>
            <a:pPr lvl="1"/>
            <a:r>
              <a:rPr lang="en-US" sz="2000" dirty="0">
                <a:solidFill>
                  <a:schemeClr val="bg2">
                    <a:lumMod val="50000"/>
                  </a:schemeClr>
                </a:solidFill>
              </a:rPr>
              <a:t>Statistical Significance Methods</a:t>
            </a:r>
          </a:p>
          <a:p>
            <a:pPr lvl="1"/>
            <a:r>
              <a:rPr lang="en-US" sz="2000" dirty="0">
                <a:solidFill>
                  <a:schemeClr val="bg2">
                    <a:lumMod val="50000"/>
                  </a:schemeClr>
                </a:solidFill>
              </a:rPr>
              <a:t>GAP / ROI analysis</a:t>
            </a:r>
          </a:p>
        </p:txBody>
      </p:sp>
      <p:pic>
        <p:nvPicPr>
          <p:cNvPr id="9218" name="Picture 2" descr="Image result for three of a ki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3856" y="2405629"/>
            <a:ext cx="5051320" cy="2046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62285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1812897" y="518649"/>
            <a:ext cx="9882278" cy="1067634"/>
          </a:xfrm>
        </p:spPr>
        <p:txBody>
          <a:bodyPr anchor="ctr">
            <a:normAutofit/>
          </a:bodyPr>
          <a:lstStyle/>
          <a:p>
            <a:r>
              <a:rPr lang="en-US"/>
              <a:t>Progress Monitoring Data</a:t>
            </a:r>
          </a:p>
        </p:txBody>
      </p:sp>
      <p:grpSp>
        <p:nvGrpSpPr>
          <p:cNvPr id="17"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extLst>
              <p:ext uri="{D42A27DB-BD31-4B8C-83A1-F6EECF244321}">
                <p14:modId xmlns:p14="http://schemas.microsoft.com/office/powerpoint/2010/main" val="1282260741"/>
              </p:ext>
            </p:extLst>
          </p:nvPr>
        </p:nvGraphicFramePr>
        <p:xfrm>
          <a:off x="629854" y="1860604"/>
          <a:ext cx="10907490" cy="40949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218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1812897" y="518649"/>
            <a:ext cx="9882278" cy="1067634"/>
          </a:xfrm>
        </p:spPr>
        <p:txBody>
          <a:bodyPr anchor="ctr">
            <a:normAutofit/>
          </a:bodyPr>
          <a:lstStyle/>
          <a:p>
            <a:r>
              <a:rPr lang="en-US" dirty="0"/>
              <a:t>Calculating Trend Line</a:t>
            </a:r>
          </a:p>
        </p:txBody>
      </p:sp>
      <p:grpSp>
        <p:nvGrpSpPr>
          <p:cNvPr id="17"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extLst>
              <p:ext uri="{D42A27DB-BD31-4B8C-83A1-F6EECF244321}">
                <p14:modId xmlns:p14="http://schemas.microsoft.com/office/powerpoint/2010/main" val="1646312173"/>
              </p:ext>
            </p:extLst>
          </p:nvPr>
        </p:nvGraphicFramePr>
        <p:xfrm>
          <a:off x="642255" y="1873825"/>
          <a:ext cx="10907490" cy="409492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0B6F966-BD13-0BB8-8076-D7BFCC44EAAE}"/>
              </a:ext>
            </a:extLst>
          </p:cNvPr>
          <p:cNvSpPr txBox="1"/>
          <p:nvPr/>
        </p:nvSpPr>
        <p:spPr>
          <a:xfrm>
            <a:off x="1812897" y="1514943"/>
            <a:ext cx="8921673" cy="646331"/>
          </a:xfrm>
          <a:prstGeom prst="rect">
            <a:avLst/>
          </a:prstGeom>
          <a:noFill/>
        </p:spPr>
        <p:txBody>
          <a:bodyPr wrap="none" rtlCol="0">
            <a:spAutoFit/>
          </a:bodyPr>
          <a:lstStyle/>
          <a:p>
            <a:pPr algn="ctr"/>
            <a:r>
              <a:rPr lang="en-US" dirty="0"/>
              <a:t>Connect the following two points:</a:t>
            </a:r>
          </a:p>
          <a:p>
            <a:pPr algn="ctr"/>
            <a:r>
              <a:rPr lang="en-US" dirty="0"/>
              <a:t>Middle BL score for </a:t>
            </a:r>
            <a:r>
              <a:rPr lang="en-US" dirty="0">
                <a:solidFill>
                  <a:srgbClr val="FF0000"/>
                </a:solidFill>
              </a:rPr>
              <a:t>time</a:t>
            </a:r>
            <a:r>
              <a:rPr lang="en-US" dirty="0"/>
              <a:t> and BL Median     to       Middle Post score for </a:t>
            </a:r>
            <a:r>
              <a:rPr lang="en-US" dirty="0">
                <a:solidFill>
                  <a:srgbClr val="FF0000"/>
                </a:solidFill>
              </a:rPr>
              <a:t>time</a:t>
            </a:r>
            <a:r>
              <a:rPr lang="en-US" dirty="0"/>
              <a:t> and Post Median</a:t>
            </a:r>
          </a:p>
        </p:txBody>
      </p:sp>
      <p:sp>
        <p:nvSpPr>
          <p:cNvPr id="4" name="Oval 3">
            <a:extLst>
              <a:ext uri="{FF2B5EF4-FFF2-40B4-BE49-F238E27FC236}">
                <a16:creationId xmlns:a16="http://schemas.microsoft.com/office/drawing/2014/main" id="{E1E8002B-88CF-001F-BA1F-1A0BD79A4BED}"/>
              </a:ext>
            </a:extLst>
          </p:cNvPr>
          <p:cNvSpPr/>
          <p:nvPr/>
        </p:nvSpPr>
        <p:spPr>
          <a:xfrm>
            <a:off x="2190750" y="5295425"/>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FCA9F64-791F-2958-50F0-FEE4EAC7AEAF}"/>
              </a:ext>
            </a:extLst>
          </p:cNvPr>
          <p:cNvSpPr/>
          <p:nvPr/>
        </p:nvSpPr>
        <p:spPr>
          <a:xfrm>
            <a:off x="9724474" y="5295424"/>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430C54-846A-5622-530F-978EF70F11E3}"/>
              </a:ext>
            </a:extLst>
          </p:cNvPr>
          <p:cNvSpPr/>
          <p:nvPr/>
        </p:nvSpPr>
        <p:spPr>
          <a:xfrm>
            <a:off x="3771900" y="1765107"/>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79BBB5D-2DF5-2A63-6F6E-7887FC5E5D36}"/>
              </a:ext>
            </a:extLst>
          </p:cNvPr>
          <p:cNvSpPr/>
          <p:nvPr/>
        </p:nvSpPr>
        <p:spPr>
          <a:xfrm>
            <a:off x="8486775" y="1765106"/>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73A37DE-24C9-0E90-301C-AD01EC384A75}"/>
              </a:ext>
            </a:extLst>
          </p:cNvPr>
          <p:cNvSpPr/>
          <p:nvPr/>
        </p:nvSpPr>
        <p:spPr>
          <a:xfrm>
            <a:off x="3143250" y="4521177"/>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2EEA5F76-FEA7-E7E3-AC23-281793A1DA30}"/>
              </a:ext>
            </a:extLst>
          </p:cNvPr>
          <p:cNvSpPr/>
          <p:nvPr/>
        </p:nvSpPr>
        <p:spPr>
          <a:xfrm>
            <a:off x="9695899" y="2312990"/>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B0A7318-2AEE-4BA0-D337-2D6C8A0F8AF5}"/>
              </a:ext>
            </a:extLst>
          </p:cNvPr>
          <p:cNvSpPr/>
          <p:nvPr/>
        </p:nvSpPr>
        <p:spPr>
          <a:xfrm>
            <a:off x="5025544" y="1806083"/>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BFE35A6-E632-D7AD-5AA9-DC189C5D8AA1}"/>
              </a:ext>
            </a:extLst>
          </p:cNvPr>
          <p:cNvSpPr/>
          <p:nvPr/>
        </p:nvSpPr>
        <p:spPr>
          <a:xfrm>
            <a:off x="9972124" y="1722782"/>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654A21-BE9C-0521-1528-575AB59F8E81}"/>
              </a:ext>
            </a:extLst>
          </p:cNvPr>
          <p:cNvSpPr/>
          <p:nvPr/>
        </p:nvSpPr>
        <p:spPr>
          <a:xfrm>
            <a:off x="2391457" y="4653759"/>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45C8BC-F0D8-FF87-0A6A-20F0A29D4284}"/>
              </a:ext>
            </a:extLst>
          </p:cNvPr>
          <p:cNvSpPr/>
          <p:nvPr/>
        </p:nvSpPr>
        <p:spPr>
          <a:xfrm>
            <a:off x="9829249" y="2449227"/>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734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1812897" y="518649"/>
            <a:ext cx="9882278" cy="1067634"/>
          </a:xfrm>
        </p:spPr>
        <p:txBody>
          <a:bodyPr anchor="ctr">
            <a:normAutofit/>
          </a:bodyPr>
          <a:lstStyle/>
          <a:p>
            <a:r>
              <a:rPr lang="en-US" dirty="0"/>
              <a:t>Calculating Trend Line</a:t>
            </a:r>
          </a:p>
        </p:txBody>
      </p:sp>
      <p:grpSp>
        <p:nvGrpSpPr>
          <p:cNvPr id="17"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642255" y="1873825"/>
          <a:ext cx="10907490" cy="409492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0B6F966-BD13-0BB8-8076-D7BFCC44EAAE}"/>
              </a:ext>
            </a:extLst>
          </p:cNvPr>
          <p:cNvSpPr txBox="1"/>
          <p:nvPr/>
        </p:nvSpPr>
        <p:spPr>
          <a:xfrm>
            <a:off x="1812897" y="1514943"/>
            <a:ext cx="8921673" cy="646331"/>
          </a:xfrm>
          <a:prstGeom prst="rect">
            <a:avLst/>
          </a:prstGeom>
          <a:noFill/>
        </p:spPr>
        <p:txBody>
          <a:bodyPr wrap="none" rtlCol="0">
            <a:spAutoFit/>
          </a:bodyPr>
          <a:lstStyle/>
          <a:p>
            <a:pPr algn="ctr"/>
            <a:r>
              <a:rPr lang="en-US" dirty="0"/>
              <a:t>Connect the following two points:</a:t>
            </a:r>
          </a:p>
          <a:p>
            <a:pPr algn="ctr"/>
            <a:r>
              <a:rPr lang="en-US" dirty="0"/>
              <a:t>Middle BL score for </a:t>
            </a:r>
            <a:r>
              <a:rPr lang="en-US" dirty="0">
                <a:solidFill>
                  <a:srgbClr val="FF0000"/>
                </a:solidFill>
              </a:rPr>
              <a:t>time</a:t>
            </a:r>
            <a:r>
              <a:rPr lang="en-US" dirty="0"/>
              <a:t> and BL Median     to       Middle Post score for </a:t>
            </a:r>
            <a:r>
              <a:rPr lang="en-US" dirty="0">
                <a:solidFill>
                  <a:srgbClr val="FF0000"/>
                </a:solidFill>
              </a:rPr>
              <a:t>time</a:t>
            </a:r>
            <a:r>
              <a:rPr lang="en-US" dirty="0"/>
              <a:t> and Post Median</a:t>
            </a:r>
          </a:p>
        </p:txBody>
      </p:sp>
      <p:sp>
        <p:nvSpPr>
          <p:cNvPr id="4" name="Oval 3">
            <a:extLst>
              <a:ext uri="{FF2B5EF4-FFF2-40B4-BE49-F238E27FC236}">
                <a16:creationId xmlns:a16="http://schemas.microsoft.com/office/drawing/2014/main" id="{E1E8002B-88CF-001F-BA1F-1A0BD79A4BED}"/>
              </a:ext>
            </a:extLst>
          </p:cNvPr>
          <p:cNvSpPr/>
          <p:nvPr/>
        </p:nvSpPr>
        <p:spPr>
          <a:xfrm>
            <a:off x="2190750" y="5295425"/>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FCA9F64-791F-2958-50F0-FEE4EAC7AEAF}"/>
              </a:ext>
            </a:extLst>
          </p:cNvPr>
          <p:cNvSpPr/>
          <p:nvPr/>
        </p:nvSpPr>
        <p:spPr>
          <a:xfrm>
            <a:off x="9724474" y="5295424"/>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430C54-846A-5622-530F-978EF70F11E3}"/>
              </a:ext>
            </a:extLst>
          </p:cNvPr>
          <p:cNvSpPr/>
          <p:nvPr/>
        </p:nvSpPr>
        <p:spPr>
          <a:xfrm>
            <a:off x="3771900" y="1765107"/>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79BBB5D-2DF5-2A63-6F6E-7887FC5E5D36}"/>
              </a:ext>
            </a:extLst>
          </p:cNvPr>
          <p:cNvSpPr/>
          <p:nvPr/>
        </p:nvSpPr>
        <p:spPr>
          <a:xfrm>
            <a:off x="8486775" y="1765106"/>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73A37DE-24C9-0E90-301C-AD01EC384A75}"/>
              </a:ext>
            </a:extLst>
          </p:cNvPr>
          <p:cNvSpPr/>
          <p:nvPr/>
        </p:nvSpPr>
        <p:spPr>
          <a:xfrm>
            <a:off x="3143250" y="4521177"/>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2EEA5F76-FEA7-E7E3-AC23-281793A1DA30}"/>
              </a:ext>
            </a:extLst>
          </p:cNvPr>
          <p:cNvSpPr/>
          <p:nvPr/>
        </p:nvSpPr>
        <p:spPr>
          <a:xfrm>
            <a:off x="9695899" y="2312990"/>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B0A7318-2AEE-4BA0-D337-2D6C8A0F8AF5}"/>
              </a:ext>
            </a:extLst>
          </p:cNvPr>
          <p:cNvSpPr/>
          <p:nvPr/>
        </p:nvSpPr>
        <p:spPr>
          <a:xfrm>
            <a:off x="5025544" y="1806083"/>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BFE35A6-E632-D7AD-5AA9-DC189C5D8AA1}"/>
              </a:ext>
            </a:extLst>
          </p:cNvPr>
          <p:cNvSpPr/>
          <p:nvPr/>
        </p:nvSpPr>
        <p:spPr>
          <a:xfrm>
            <a:off x="9972124" y="1722782"/>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654A21-BE9C-0521-1528-575AB59F8E81}"/>
              </a:ext>
            </a:extLst>
          </p:cNvPr>
          <p:cNvSpPr/>
          <p:nvPr/>
        </p:nvSpPr>
        <p:spPr>
          <a:xfrm>
            <a:off x="2391457" y="4653759"/>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45C8BC-F0D8-FF87-0A6A-20F0A29D4284}"/>
              </a:ext>
            </a:extLst>
          </p:cNvPr>
          <p:cNvSpPr/>
          <p:nvPr/>
        </p:nvSpPr>
        <p:spPr>
          <a:xfrm>
            <a:off x="9829249" y="2449227"/>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9214FB7-788D-E52F-49BA-D44CD4C81AA1}"/>
              </a:ext>
            </a:extLst>
          </p:cNvPr>
          <p:cNvCxnSpPr>
            <a:cxnSpLocks/>
            <a:stCxn id="18" idx="6"/>
            <a:endCxn id="19" idx="6"/>
          </p:cNvCxnSpPr>
          <p:nvPr/>
        </p:nvCxnSpPr>
        <p:spPr>
          <a:xfrm flipV="1">
            <a:off x="2515282" y="2515902"/>
            <a:ext cx="7437792" cy="22045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26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1812897" y="518649"/>
            <a:ext cx="9882278" cy="1067634"/>
          </a:xfrm>
        </p:spPr>
        <p:txBody>
          <a:bodyPr anchor="ctr">
            <a:normAutofit/>
          </a:bodyPr>
          <a:lstStyle/>
          <a:p>
            <a:r>
              <a:rPr lang="en-US" dirty="0"/>
              <a:t>Calculating Trend Line</a:t>
            </a:r>
          </a:p>
        </p:txBody>
      </p:sp>
      <p:grpSp>
        <p:nvGrpSpPr>
          <p:cNvPr id="17"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642255" y="1873825"/>
          <a:ext cx="10907490" cy="409492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0B6F966-BD13-0BB8-8076-D7BFCC44EAAE}"/>
              </a:ext>
            </a:extLst>
          </p:cNvPr>
          <p:cNvSpPr txBox="1"/>
          <p:nvPr/>
        </p:nvSpPr>
        <p:spPr>
          <a:xfrm>
            <a:off x="1812897" y="1514943"/>
            <a:ext cx="8921673" cy="646331"/>
          </a:xfrm>
          <a:prstGeom prst="rect">
            <a:avLst/>
          </a:prstGeom>
          <a:noFill/>
        </p:spPr>
        <p:txBody>
          <a:bodyPr wrap="none" rtlCol="0">
            <a:spAutoFit/>
          </a:bodyPr>
          <a:lstStyle/>
          <a:p>
            <a:pPr algn="ctr"/>
            <a:r>
              <a:rPr lang="en-US" dirty="0"/>
              <a:t>Connect the following two points:</a:t>
            </a:r>
          </a:p>
          <a:p>
            <a:pPr algn="ctr"/>
            <a:r>
              <a:rPr lang="en-US" dirty="0"/>
              <a:t>Middle BL score for </a:t>
            </a:r>
            <a:r>
              <a:rPr lang="en-US" dirty="0">
                <a:solidFill>
                  <a:srgbClr val="FF0000"/>
                </a:solidFill>
              </a:rPr>
              <a:t>time</a:t>
            </a:r>
            <a:r>
              <a:rPr lang="en-US" dirty="0"/>
              <a:t> and BL Median     to       Middle Post score for </a:t>
            </a:r>
            <a:r>
              <a:rPr lang="en-US" dirty="0">
                <a:solidFill>
                  <a:srgbClr val="FF0000"/>
                </a:solidFill>
              </a:rPr>
              <a:t>time</a:t>
            </a:r>
            <a:r>
              <a:rPr lang="en-US" dirty="0"/>
              <a:t> and Post Median</a:t>
            </a:r>
          </a:p>
        </p:txBody>
      </p:sp>
      <p:sp>
        <p:nvSpPr>
          <p:cNvPr id="18" name="Oval 17">
            <a:extLst>
              <a:ext uri="{FF2B5EF4-FFF2-40B4-BE49-F238E27FC236}">
                <a16:creationId xmlns:a16="http://schemas.microsoft.com/office/drawing/2014/main" id="{E0654A21-BE9C-0521-1528-575AB59F8E81}"/>
              </a:ext>
            </a:extLst>
          </p:cNvPr>
          <p:cNvSpPr/>
          <p:nvPr/>
        </p:nvSpPr>
        <p:spPr>
          <a:xfrm>
            <a:off x="2391457" y="4653759"/>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45C8BC-F0D8-FF87-0A6A-20F0A29D4284}"/>
              </a:ext>
            </a:extLst>
          </p:cNvPr>
          <p:cNvSpPr/>
          <p:nvPr/>
        </p:nvSpPr>
        <p:spPr>
          <a:xfrm>
            <a:off x="9829249" y="2449227"/>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9214FB7-788D-E52F-49BA-D44CD4C81AA1}"/>
              </a:ext>
            </a:extLst>
          </p:cNvPr>
          <p:cNvCxnSpPr>
            <a:cxnSpLocks/>
            <a:stCxn id="18" idx="6"/>
            <a:endCxn id="19" idx="6"/>
          </p:cNvCxnSpPr>
          <p:nvPr/>
        </p:nvCxnSpPr>
        <p:spPr>
          <a:xfrm flipV="1">
            <a:off x="2515282" y="2515902"/>
            <a:ext cx="7437792" cy="22045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431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1812897" y="518649"/>
            <a:ext cx="9882278" cy="1067634"/>
          </a:xfrm>
        </p:spPr>
        <p:txBody>
          <a:bodyPr anchor="ctr">
            <a:normAutofit/>
          </a:bodyPr>
          <a:lstStyle/>
          <a:p>
            <a:r>
              <a:rPr lang="en-US" dirty="0"/>
              <a:t>Calculating Goal Line</a:t>
            </a:r>
          </a:p>
        </p:txBody>
      </p:sp>
      <p:grpSp>
        <p:nvGrpSpPr>
          <p:cNvPr id="17"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642255" y="1873825"/>
          <a:ext cx="10907490" cy="409492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0B6F966-BD13-0BB8-8076-D7BFCC44EAAE}"/>
              </a:ext>
            </a:extLst>
          </p:cNvPr>
          <p:cNvSpPr txBox="1"/>
          <p:nvPr/>
        </p:nvSpPr>
        <p:spPr>
          <a:xfrm>
            <a:off x="3021660" y="1514943"/>
            <a:ext cx="6504153" cy="646331"/>
          </a:xfrm>
          <a:prstGeom prst="rect">
            <a:avLst/>
          </a:prstGeom>
          <a:noFill/>
        </p:spPr>
        <p:txBody>
          <a:bodyPr wrap="none" rtlCol="0">
            <a:spAutoFit/>
          </a:bodyPr>
          <a:lstStyle/>
          <a:p>
            <a:pPr algn="ctr"/>
            <a:r>
              <a:rPr lang="en-US" dirty="0"/>
              <a:t>Connect the following two points:</a:t>
            </a:r>
          </a:p>
          <a:p>
            <a:pPr algn="ctr"/>
            <a:r>
              <a:rPr lang="en-US" dirty="0"/>
              <a:t>Middle BL score for </a:t>
            </a:r>
            <a:r>
              <a:rPr lang="en-US" dirty="0">
                <a:solidFill>
                  <a:srgbClr val="FF0000"/>
                </a:solidFill>
              </a:rPr>
              <a:t>time</a:t>
            </a:r>
            <a:r>
              <a:rPr lang="en-US" dirty="0"/>
              <a:t> and BL Median     to     </a:t>
            </a:r>
            <a:r>
              <a:rPr lang="en-US" i="1" u="sng" dirty="0"/>
              <a:t>Predetermined Goal</a:t>
            </a:r>
          </a:p>
        </p:txBody>
      </p:sp>
      <p:sp>
        <p:nvSpPr>
          <p:cNvPr id="4" name="Oval 3">
            <a:extLst>
              <a:ext uri="{FF2B5EF4-FFF2-40B4-BE49-F238E27FC236}">
                <a16:creationId xmlns:a16="http://schemas.microsoft.com/office/drawing/2014/main" id="{E1E8002B-88CF-001F-BA1F-1A0BD79A4BED}"/>
              </a:ext>
            </a:extLst>
          </p:cNvPr>
          <p:cNvSpPr/>
          <p:nvPr/>
        </p:nvSpPr>
        <p:spPr>
          <a:xfrm>
            <a:off x="2190750" y="5295425"/>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430C54-846A-5622-530F-978EF70F11E3}"/>
              </a:ext>
            </a:extLst>
          </p:cNvPr>
          <p:cNvSpPr/>
          <p:nvPr/>
        </p:nvSpPr>
        <p:spPr>
          <a:xfrm>
            <a:off x="4927799" y="1835508"/>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73A37DE-24C9-0E90-301C-AD01EC384A75}"/>
              </a:ext>
            </a:extLst>
          </p:cNvPr>
          <p:cNvSpPr/>
          <p:nvPr/>
        </p:nvSpPr>
        <p:spPr>
          <a:xfrm>
            <a:off x="3143250" y="4521177"/>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B0A7318-2AEE-4BA0-D337-2D6C8A0F8AF5}"/>
              </a:ext>
            </a:extLst>
          </p:cNvPr>
          <p:cNvSpPr/>
          <p:nvPr/>
        </p:nvSpPr>
        <p:spPr>
          <a:xfrm>
            <a:off x="6189405" y="1806084"/>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654A21-BE9C-0521-1528-575AB59F8E81}"/>
              </a:ext>
            </a:extLst>
          </p:cNvPr>
          <p:cNvSpPr/>
          <p:nvPr/>
        </p:nvSpPr>
        <p:spPr>
          <a:xfrm>
            <a:off x="2391457" y="4653759"/>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079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1812897" y="518649"/>
            <a:ext cx="9882278" cy="1067634"/>
          </a:xfrm>
        </p:spPr>
        <p:txBody>
          <a:bodyPr anchor="ctr">
            <a:normAutofit/>
          </a:bodyPr>
          <a:lstStyle/>
          <a:p>
            <a:r>
              <a:rPr lang="en-US" dirty="0"/>
              <a:t>Calculating Goal Line</a:t>
            </a:r>
          </a:p>
        </p:txBody>
      </p:sp>
      <p:grpSp>
        <p:nvGrpSpPr>
          <p:cNvPr id="17"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642255" y="1873825"/>
          <a:ext cx="10907490" cy="409492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0B6F966-BD13-0BB8-8076-D7BFCC44EAAE}"/>
              </a:ext>
            </a:extLst>
          </p:cNvPr>
          <p:cNvSpPr txBox="1"/>
          <p:nvPr/>
        </p:nvSpPr>
        <p:spPr>
          <a:xfrm>
            <a:off x="3021660" y="1514943"/>
            <a:ext cx="6504153" cy="646331"/>
          </a:xfrm>
          <a:prstGeom prst="rect">
            <a:avLst/>
          </a:prstGeom>
          <a:noFill/>
        </p:spPr>
        <p:txBody>
          <a:bodyPr wrap="none" rtlCol="0">
            <a:spAutoFit/>
          </a:bodyPr>
          <a:lstStyle/>
          <a:p>
            <a:pPr algn="ctr"/>
            <a:r>
              <a:rPr lang="en-US" dirty="0"/>
              <a:t>Connect the following two points:</a:t>
            </a:r>
          </a:p>
          <a:p>
            <a:pPr algn="ctr"/>
            <a:r>
              <a:rPr lang="en-US" dirty="0"/>
              <a:t>Middle BL score for </a:t>
            </a:r>
            <a:r>
              <a:rPr lang="en-US" dirty="0">
                <a:solidFill>
                  <a:srgbClr val="FF0000"/>
                </a:solidFill>
              </a:rPr>
              <a:t>time</a:t>
            </a:r>
            <a:r>
              <a:rPr lang="en-US" dirty="0"/>
              <a:t> and BL Median     to     </a:t>
            </a:r>
            <a:r>
              <a:rPr lang="en-US" i="1" u="sng" dirty="0"/>
              <a:t>Predetermined Goal</a:t>
            </a:r>
          </a:p>
        </p:txBody>
      </p:sp>
      <p:sp>
        <p:nvSpPr>
          <p:cNvPr id="4" name="Oval 3">
            <a:extLst>
              <a:ext uri="{FF2B5EF4-FFF2-40B4-BE49-F238E27FC236}">
                <a16:creationId xmlns:a16="http://schemas.microsoft.com/office/drawing/2014/main" id="{E1E8002B-88CF-001F-BA1F-1A0BD79A4BED}"/>
              </a:ext>
            </a:extLst>
          </p:cNvPr>
          <p:cNvSpPr/>
          <p:nvPr/>
        </p:nvSpPr>
        <p:spPr>
          <a:xfrm>
            <a:off x="2190750" y="5295425"/>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430C54-846A-5622-530F-978EF70F11E3}"/>
              </a:ext>
            </a:extLst>
          </p:cNvPr>
          <p:cNvSpPr/>
          <p:nvPr/>
        </p:nvSpPr>
        <p:spPr>
          <a:xfrm>
            <a:off x="4927799" y="1835508"/>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73A37DE-24C9-0E90-301C-AD01EC384A75}"/>
              </a:ext>
            </a:extLst>
          </p:cNvPr>
          <p:cNvSpPr/>
          <p:nvPr/>
        </p:nvSpPr>
        <p:spPr>
          <a:xfrm>
            <a:off x="3143250" y="4521177"/>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B0A7318-2AEE-4BA0-D337-2D6C8A0F8AF5}"/>
              </a:ext>
            </a:extLst>
          </p:cNvPr>
          <p:cNvSpPr/>
          <p:nvPr/>
        </p:nvSpPr>
        <p:spPr>
          <a:xfrm>
            <a:off x="6189405" y="1806084"/>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654A21-BE9C-0521-1528-575AB59F8E81}"/>
              </a:ext>
            </a:extLst>
          </p:cNvPr>
          <p:cNvSpPr/>
          <p:nvPr/>
        </p:nvSpPr>
        <p:spPr>
          <a:xfrm>
            <a:off x="2391457" y="4653759"/>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78477C-C1F7-4BD3-C1C3-C66FC892F881}"/>
              </a:ext>
            </a:extLst>
          </p:cNvPr>
          <p:cNvSpPr txBox="1"/>
          <p:nvPr/>
        </p:nvSpPr>
        <p:spPr>
          <a:xfrm>
            <a:off x="2713787" y="6071624"/>
            <a:ext cx="7119898" cy="369332"/>
          </a:xfrm>
          <a:prstGeom prst="rect">
            <a:avLst/>
          </a:prstGeom>
          <a:noFill/>
        </p:spPr>
        <p:txBody>
          <a:bodyPr wrap="none" rtlCol="0">
            <a:spAutoFit/>
          </a:bodyPr>
          <a:lstStyle/>
          <a:p>
            <a:r>
              <a:rPr lang="en-US" dirty="0"/>
              <a:t>Predetermined Goal Set by rate of improvement (ROI) and the Benchmark</a:t>
            </a:r>
          </a:p>
        </p:txBody>
      </p:sp>
      <p:sp>
        <p:nvSpPr>
          <p:cNvPr id="7" name="Oval 6">
            <a:extLst>
              <a:ext uri="{FF2B5EF4-FFF2-40B4-BE49-F238E27FC236}">
                <a16:creationId xmlns:a16="http://schemas.microsoft.com/office/drawing/2014/main" id="{9FE9EC3D-7440-BFFF-E9A0-528543D561B1}"/>
              </a:ext>
            </a:extLst>
          </p:cNvPr>
          <p:cNvSpPr/>
          <p:nvPr/>
        </p:nvSpPr>
        <p:spPr>
          <a:xfrm>
            <a:off x="10916332" y="3910395"/>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D2EB1F-B281-971E-BE00-F06E6AC7DE53}"/>
              </a:ext>
            </a:extLst>
          </p:cNvPr>
          <p:cNvCxnSpPr>
            <a:stCxn id="18" idx="2"/>
            <a:endCxn id="7" idx="5"/>
          </p:cNvCxnSpPr>
          <p:nvPr/>
        </p:nvCxnSpPr>
        <p:spPr>
          <a:xfrm flipV="1">
            <a:off x="2391457" y="3977070"/>
            <a:ext cx="8648700" cy="743364"/>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757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6B2A1-039A-4A2E-9E71-DCFA2422B3F6}"/>
              </a:ext>
            </a:extLst>
          </p:cNvPr>
          <p:cNvSpPr>
            <a:spLocks noGrp="1"/>
          </p:cNvSpPr>
          <p:nvPr>
            <p:ph type="title"/>
          </p:nvPr>
        </p:nvSpPr>
        <p:spPr>
          <a:xfrm>
            <a:off x="1812897" y="518649"/>
            <a:ext cx="9882278" cy="1067634"/>
          </a:xfrm>
        </p:spPr>
        <p:txBody>
          <a:bodyPr anchor="ctr">
            <a:normAutofit/>
          </a:bodyPr>
          <a:lstStyle/>
          <a:p>
            <a:r>
              <a:rPr lang="en-US" dirty="0"/>
              <a:t>Calculating Goal Line</a:t>
            </a:r>
          </a:p>
        </p:txBody>
      </p:sp>
      <p:grpSp>
        <p:nvGrpSpPr>
          <p:cNvPr id="17"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Content Placeholder 5">
            <a:extLst>
              <a:ext uri="{FF2B5EF4-FFF2-40B4-BE49-F238E27FC236}">
                <a16:creationId xmlns:a16="http://schemas.microsoft.com/office/drawing/2014/main" id="{70A776BC-4917-40C5-AC76-79901F764D1C}"/>
              </a:ext>
            </a:extLst>
          </p:cNvPr>
          <p:cNvGraphicFramePr>
            <a:graphicFrameLocks noGrp="1"/>
          </p:cNvGraphicFramePr>
          <p:nvPr>
            <p:ph idx="1"/>
          </p:nvPr>
        </p:nvGraphicFramePr>
        <p:xfrm>
          <a:off x="642255" y="1873825"/>
          <a:ext cx="10907490" cy="409492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0B6F966-BD13-0BB8-8076-D7BFCC44EAAE}"/>
              </a:ext>
            </a:extLst>
          </p:cNvPr>
          <p:cNvSpPr txBox="1"/>
          <p:nvPr/>
        </p:nvSpPr>
        <p:spPr>
          <a:xfrm>
            <a:off x="3021660" y="1514943"/>
            <a:ext cx="6504153" cy="646331"/>
          </a:xfrm>
          <a:prstGeom prst="rect">
            <a:avLst/>
          </a:prstGeom>
          <a:noFill/>
        </p:spPr>
        <p:txBody>
          <a:bodyPr wrap="none" rtlCol="0">
            <a:spAutoFit/>
          </a:bodyPr>
          <a:lstStyle/>
          <a:p>
            <a:pPr algn="ctr"/>
            <a:r>
              <a:rPr lang="en-US" dirty="0"/>
              <a:t>Connect the following two points:</a:t>
            </a:r>
          </a:p>
          <a:p>
            <a:pPr algn="ctr"/>
            <a:r>
              <a:rPr lang="en-US" dirty="0"/>
              <a:t>Middle BL score for </a:t>
            </a:r>
            <a:r>
              <a:rPr lang="en-US" dirty="0">
                <a:solidFill>
                  <a:srgbClr val="FF0000"/>
                </a:solidFill>
              </a:rPr>
              <a:t>time</a:t>
            </a:r>
            <a:r>
              <a:rPr lang="en-US" dirty="0"/>
              <a:t> and BL Median     to     </a:t>
            </a:r>
            <a:r>
              <a:rPr lang="en-US" i="1" u="sng" dirty="0"/>
              <a:t>Predetermined Goal</a:t>
            </a:r>
          </a:p>
        </p:txBody>
      </p:sp>
      <p:sp>
        <p:nvSpPr>
          <p:cNvPr id="8" name="Oval 7">
            <a:extLst>
              <a:ext uri="{FF2B5EF4-FFF2-40B4-BE49-F238E27FC236}">
                <a16:creationId xmlns:a16="http://schemas.microsoft.com/office/drawing/2014/main" id="{CD430C54-846A-5622-530F-978EF70F11E3}"/>
              </a:ext>
            </a:extLst>
          </p:cNvPr>
          <p:cNvSpPr/>
          <p:nvPr/>
        </p:nvSpPr>
        <p:spPr>
          <a:xfrm>
            <a:off x="4927799" y="1835508"/>
            <a:ext cx="457200" cy="38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B0A7318-2AEE-4BA0-D337-2D6C8A0F8AF5}"/>
              </a:ext>
            </a:extLst>
          </p:cNvPr>
          <p:cNvSpPr/>
          <p:nvPr/>
        </p:nvSpPr>
        <p:spPr>
          <a:xfrm>
            <a:off x="6189405" y="1806084"/>
            <a:ext cx="419100" cy="342900"/>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654A21-BE9C-0521-1528-575AB59F8E81}"/>
              </a:ext>
            </a:extLst>
          </p:cNvPr>
          <p:cNvSpPr/>
          <p:nvPr/>
        </p:nvSpPr>
        <p:spPr>
          <a:xfrm>
            <a:off x="2391457" y="4653759"/>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78477C-C1F7-4BD3-C1C3-C66FC892F881}"/>
              </a:ext>
            </a:extLst>
          </p:cNvPr>
          <p:cNvSpPr txBox="1"/>
          <p:nvPr/>
        </p:nvSpPr>
        <p:spPr>
          <a:xfrm>
            <a:off x="2629456" y="5997172"/>
            <a:ext cx="7119898" cy="646331"/>
          </a:xfrm>
          <a:prstGeom prst="rect">
            <a:avLst/>
          </a:prstGeom>
          <a:noFill/>
        </p:spPr>
        <p:txBody>
          <a:bodyPr wrap="none" rtlCol="0">
            <a:spAutoFit/>
          </a:bodyPr>
          <a:lstStyle/>
          <a:p>
            <a:r>
              <a:rPr lang="en-US" dirty="0"/>
              <a:t>Predetermined Goal Set by rate of improvement (ROI) and the Benchmark</a:t>
            </a:r>
          </a:p>
          <a:p>
            <a:r>
              <a:rPr lang="en-US" dirty="0"/>
              <a:t>The following slides will show how setting a Predetermined Goal works.</a:t>
            </a:r>
          </a:p>
        </p:txBody>
      </p:sp>
      <p:sp>
        <p:nvSpPr>
          <p:cNvPr id="7" name="Oval 6">
            <a:extLst>
              <a:ext uri="{FF2B5EF4-FFF2-40B4-BE49-F238E27FC236}">
                <a16:creationId xmlns:a16="http://schemas.microsoft.com/office/drawing/2014/main" id="{9FE9EC3D-7440-BFFF-E9A0-528543D561B1}"/>
              </a:ext>
            </a:extLst>
          </p:cNvPr>
          <p:cNvSpPr/>
          <p:nvPr/>
        </p:nvSpPr>
        <p:spPr>
          <a:xfrm>
            <a:off x="10916332" y="3910395"/>
            <a:ext cx="123825" cy="1333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D2EB1F-B281-971E-BE00-F06E6AC7DE53}"/>
              </a:ext>
            </a:extLst>
          </p:cNvPr>
          <p:cNvCxnSpPr>
            <a:stCxn id="18" idx="2"/>
            <a:endCxn id="7" idx="5"/>
          </p:cNvCxnSpPr>
          <p:nvPr/>
        </p:nvCxnSpPr>
        <p:spPr>
          <a:xfrm flipV="1">
            <a:off x="2391457" y="3977070"/>
            <a:ext cx="8648700" cy="743364"/>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575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D9F3-C90E-4C00-AAA2-31B73F7C50FA}"/>
              </a:ext>
            </a:extLst>
          </p:cNvPr>
          <p:cNvSpPr>
            <a:spLocks noGrp="1"/>
          </p:cNvSpPr>
          <p:nvPr>
            <p:ph type="title"/>
          </p:nvPr>
        </p:nvSpPr>
        <p:spPr>
          <a:xfrm>
            <a:off x="6006168" y="211081"/>
            <a:ext cx="5180820" cy="1578273"/>
          </a:xfrm>
          <a:solidFill>
            <a:schemeClr val="tx1"/>
          </a:solidFill>
        </p:spPr>
        <p:txBody>
          <a:bodyPr/>
          <a:lstStyle/>
          <a:p>
            <a:pPr algn="ctr"/>
            <a:r>
              <a:rPr lang="en-US" dirty="0">
                <a:solidFill>
                  <a:schemeClr val="bg1"/>
                </a:solidFill>
              </a:rPr>
              <a:t>Example Case: “Julia”</a:t>
            </a:r>
            <a:br>
              <a:rPr lang="en-US" dirty="0">
                <a:solidFill>
                  <a:schemeClr val="bg1"/>
                </a:solidFill>
              </a:rPr>
            </a:br>
            <a:r>
              <a:rPr lang="en-US" dirty="0">
                <a:solidFill>
                  <a:schemeClr val="bg1"/>
                </a:solidFill>
              </a:rPr>
              <a:t>Typical Peer</a:t>
            </a:r>
          </a:p>
        </p:txBody>
      </p:sp>
      <p:sp>
        <p:nvSpPr>
          <p:cNvPr id="5" name="Content Placeholder 4">
            <a:extLst>
              <a:ext uri="{FF2B5EF4-FFF2-40B4-BE49-F238E27FC236}">
                <a16:creationId xmlns:a16="http://schemas.microsoft.com/office/drawing/2014/main" id="{F1EC2F4E-8F62-47B2-A7E1-76B8330ABAA6}"/>
              </a:ext>
            </a:extLst>
          </p:cNvPr>
          <p:cNvSpPr txBox="1">
            <a:spLocks noGrp="1"/>
          </p:cNvSpPr>
          <p:nvPr>
            <p:ph sz="half" idx="1"/>
          </p:nvPr>
        </p:nvSpPr>
        <p:spPr>
          <a:xfrm>
            <a:off x="130213" y="218547"/>
            <a:ext cx="5609279" cy="1585049"/>
          </a:xfrm>
          <a:prstGeom prst="rect">
            <a:avLst/>
          </a:prstGeom>
          <a:solidFill>
            <a:schemeClr val="accent6">
              <a:lumMod val="60000"/>
              <a:lumOff val="40000"/>
            </a:schemeClr>
          </a:solidFill>
        </p:spPr>
        <p:txBody>
          <a:bodyPr wrap="square" rtlCol="0">
            <a:spAutoFit/>
          </a:bodyPr>
          <a:lstStyle/>
          <a:p>
            <a:r>
              <a:rPr lang="en-US" sz="2000" dirty="0"/>
              <a:t>Julia: 2</a:t>
            </a:r>
            <a:r>
              <a:rPr lang="en-US" sz="2000" baseline="30000" dirty="0"/>
              <a:t>nd</a:t>
            </a:r>
            <a:r>
              <a:rPr lang="en-US" sz="2000" dirty="0"/>
              <a:t> Grade, March </a:t>
            </a:r>
          </a:p>
          <a:p>
            <a:r>
              <a:rPr lang="en-US" sz="2000" dirty="0"/>
              <a:t>DIBELS - (NWF-WRC)</a:t>
            </a:r>
          </a:p>
          <a:p>
            <a:endParaRPr lang="en-US" sz="2000" dirty="0"/>
          </a:p>
          <a:p>
            <a:pPr marL="0" indent="0">
              <a:buNone/>
            </a:pPr>
            <a:endParaRPr lang="en-US" sz="2000" dirty="0"/>
          </a:p>
        </p:txBody>
      </p:sp>
      <p:pic>
        <p:nvPicPr>
          <p:cNvPr id="3" name="Picture 2">
            <a:extLst>
              <a:ext uri="{FF2B5EF4-FFF2-40B4-BE49-F238E27FC236}">
                <a16:creationId xmlns:a16="http://schemas.microsoft.com/office/drawing/2014/main" id="{896C8016-4C06-4674-BECA-6CC86E92BC7C}"/>
              </a:ext>
            </a:extLst>
          </p:cNvPr>
          <p:cNvPicPr>
            <a:picLocks noChangeAspect="1"/>
          </p:cNvPicPr>
          <p:nvPr/>
        </p:nvPicPr>
        <p:blipFill rotWithShape="1">
          <a:blip r:embed="rId2"/>
          <a:srcRect l="1984" t="1" b="-3361"/>
          <a:stretch/>
        </p:blipFill>
        <p:spPr>
          <a:xfrm>
            <a:off x="1005012" y="5506951"/>
            <a:ext cx="10181976" cy="1059329"/>
          </a:xfrm>
          <a:prstGeom prst="rect">
            <a:avLst/>
          </a:prstGeom>
        </p:spPr>
      </p:pic>
      <p:pic>
        <p:nvPicPr>
          <p:cNvPr id="4" name="Picture 3">
            <a:extLst>
              <a:ext uri="{FF2B5EF4-FFF2-40B4-BE49-F238E27FC236}">
                <a16:creationId xmlns:a16="http://schemas.microsoft.com/office/drawing/2014/main" id="{07EA7657-17FC-4093-BA71-EE41A80F07F0}"/>
              </a:ext>
            </a:extLst>
          </p:cNvPr>
          <p:cNvPicPr>
            <a:picLocks noChangeAspect="1"/>
          </p:cNvPicPr>
          <p:nvPr/>
        </p:nvPicPr>
        <p:blipFill>
          <a:blip r:embed="rId3"/>
          <a:stretch>
            <a:fillRect/>
          </a:stretch>
        </p:blipFill>
        <p:spPr>
          <a:xfrm>
            <a:off x="130213" y="2182104"/>
            <a:ext cx="10934276" cy="3079451"/>
          </a:xfrm>
          <a:prstGeom prst="rect">
            <a:avLst/>
          </a:prstGeom>
        </p:spPr>
      </p:pic>
      <p:sp>
        <p:nvSpPr>
          <p:cNvPr id="6" name="Rectangle 5">
            <a:extLst>
              <a:ext uri="{FF2B5EF4-FFF2-40B4-BE49-F238E27FC236}">
                <a16:creationId xmlns:a16="http://schemas.microsoft.com/office/drawing/2014/main" id="{9634D02E-01A3-43C2-AD0F-95D8208C62E1}"/>
              </a:ext>
            </a:extLst>
          </p:cNvPr>
          <p:cNvSpPr/>
          <p:nvPr/>
        </p:nvSpPr>
        <p:spPr>
          <a:xfrm>
            <a:off x="7449282" y="2201667"/>
            <a:ext cx="1113803" cy="100329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26FF2B-DE7F-4C88-BDA2-1A865DCEEAC1}"/>
              </a:ext>
            </a:extLst>
          </p:cNvPr>
          <p:cNvSpPr/>
          <p:nvPr/>
        </p:nvSpPr>
        <p:spPr>
          <a:xfrm>
            <a:off x="7449283" y="3229962"/>
            <a:ext cx="1113802" cy="100329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637432-3713-4419-AFF1-84E339CDE7D4}"/>
              </a:ext>
            </a:extLst>
          </p:cNvPr>
          <p:cNvSpPr/>
          <p:nvPr/>
        </p:nvSpPr>
        <p:spPr>
          <a:xfrm>
            <a:off x="7449284" y="4324418"/>
            <a:ext cx="1113801" cy="94963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D3795D44-5E5C-4DE7-9B6C-EE5935F98DD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957136" y="368824"/>
            <a:ext cx="1277870" cy="1277870"/>
          </a:xfrm>
        </p:spPr>
      </p:pic>
      <p:cxnSp>
        <p:nvCxnSpPr>
          <p:cNvPr id="10" name="Straight Arrow Connector 9">
            <a:extLst>
              <a:ext uri="{FF2B5EF4-FFF2-40B4-BE49-F238E27FC236}">
                <a16:creationId xmlns:a16="http://schemas.microsoft.com/office/drawing/2014/main" id="{F18B4333-9FD9-44C0-BBFB-F1230B18A458}"/>
              </a:ext>
            </a:extLst>
          </p:cNvPr>
          <p:cNvCxnSpPr/>
          <p:nvPr/>
        </p:nvCxnSpPr>
        <p:spPr>
          <a:xfrm>
            <a:off x="6889531" y="2585545"/>
            <a:ext cx="230176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FBB441A-B557-4237-AD50-B6E905A36F14}"/>
              </a:ext>
            </a:extLst>
          </p:cNvPr>
          <p:cNvCxnSpPr/>
          <p:nvPr/>
        </p:nvCxnSpPr>
        <p:spPr>
          <a:xfrm>
            <a:off x="6889531" y="4645573"/>
            <a:ext cx="230176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4CE841-A881-441F-A87B-AAEA9343285F}"/>
              </a:ext>
            </a:extLst>
          </p:cNvPr>
          <p:cNvSpPr txBox="1"/>
          <p:nvPr/>
        </p:nvSpPr>
        <p:spPr>
          <a:xfrm>
            <a:off x="4111663" y="2553266"/>
            <a:ext cx="3433056" cy="369332"/>
          </a:xfrm>
          <a:prstGeom prst="rect">
            <a:avLst/>
          </a:prstGeom>
          <a:noFill/>
        </p:spPr>
        <p:txBody>
          <a:bodyPr wrap="none" rtlCol="0">
            <a:spAutoFit/>
          </a:bodyPr>
          <a:lstStyle/>
          <a:p>
            <a:r>
              <a:rPr lang="en-US" dirty="0"/>
              <a:t>Typical Start (Middle Score = </a:t>
            </a:r>
            <a:r>
              <a:rPr lang="en-US" b="1" dirty="0"/>
              <a:t>19.5</a:t>
            </a:r>
            <a:r>
              <a:rPr lang="en-US" dirty="0"/>
              <a:t>) </a:t>
            </a:r>
          </a:p>
        </p:txBody>
      </p:sp>
      <p:sp>
        <p:nvSpPr>
          <p:cNvPr id="14" name="TextBox 13">
            <a:extLst>
              <a:ext uri="{FF2B5EF4-FFF2-40B4-BE49-F238E27FC236}">
                <a16:creationId xmlns:a16="http://schemas.microsoft.com/office/drawing/2014/main" id="{1E9B9C34-A6E1-4663-88F7-3F1DC28696F8}"/>
              </a:ext>
            </a:extLst>
          </p:cNvPr>
          <p:cNvSpPr txBox="1"/>
          <p:nvPr/>
        </p:nvSpPr>
        <p:spPr>
          <a:xfrm>
            <a:off x="4111663" y="4645573"/>
            <a:ext cx="3166572" cy="369332"/>
          </a:xfrm>
          <a:prstGeom prst="rect">
            <a:avLst/>
          </a:prstGeom>
          <a:noFill/>
        </p:spPr>
        <p:txBody>
          <a:bodyPr wrap="none" rtlCol="0">
            <a:spAutoFit/>
          </a:bodyPr>
          <a:lstStyle/>
          <a:p>
            <a:r>
              <a:rPr lang="en-US" dirty="0"/>
              <a:t>Typical End (Middle Score = </a:t>
            </a:r>
            <a:r>
              <a:rPr lang="en-US" b="1" dirty="0"/>
              <a:t>31</a:t>
            </a:r>
            <a:r>
              <a:rPr lang="en-US" dirty="0"/>
              <a:t>) </a:t>
            </a:r>
          </a:p>
        </p:txBody>
      </p:sp>
    </p:spTree>
    <p:extLst>
      <p:ext uri="{BB962C8B-B14F-4D97-AF65-F5344CB8AC3E}">
        <p14:creationId xmlns:p14="http://schemas.microsoft.com/office/powerpoint/2010/main" val="2579544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C8016-4C06-4674-BECA-6CC86E92BC7C}"/>
              </a:ext>
            </a:extLst>
          </p:cNvPr>
          <p:cNvPicPr>
            <a:picLocks noChangeAspect="1"/>
          </p:cNvPicPr>
          <p:nvPr/>
        </p:nvPicPr>
        <p:blipFill rotWithShape="1">
          <a:blip r:embed="rId2"/>
          <a:srcRect l="1984" t="1" b="-3361"/>
          <a:stretch/>
        </p:blipFill>
        <p:spPr>
          <a:xfrm>
            <a:off x="129650" y="5842104"/>
            <a:ext cx="7663897" cy="797349"/>
          </a:xfrm>
          <a:prstGeom prst="rect">
            <a:avLst/>
          </a:prstGeom>
        </p:spPr>
      </p:pic>
      <p:pic>
        <p:nvPicPr>
          <p:cNvPr id="4" name="Picture 3">
            <a:extLst>
              <a:ext uri="{FF2B5EF4-FFF2-40B4-BE49-F238E27FC236}">
                <a16:creationId xmlns:a16="http://schemas.microsoft.com/office/drawing/2014/main" id="{07EA7657-17FC-4093-BA71-EE41A80F07F0}"/>
              </a:ext>
            </a:extLst>
          </p:cNvPr>
          <p:cNvPicPr>
            <a:picLocks noChangeAspect="1"/>
          </p:cNvPicPr>
          <p:nvPr/>
        </p:nvPicPr>
        <p:blipFill>
          <a:blip r:embed="rId3"/>
          <a:stretch>
            <a:fillRect/>
          </a:stretch>
        </p:blipFill>
        <p:spPr>
          <a:xfrm>
            <a:off x="130213" y="1936708"/>
            <a:ext cx="5609279" cy="1579757"/>
          </a:xfrm>
          <a:prstGeom prst="rect">
            <a:avLst/>
          </a:prstGeom>
        </p:spPr>
      </p:pic>
      <p:sp>
        <p:nvSpPr>
          <p:cNvPr id="6" name="Rectangle 5">
            <a:extLst>
              <a:ext uri="{FF2B5EF4-FFF2-40B4-BE49-F238E27FC236}">
                <a16:creationId xmlns:a16="http://schemas.microsoft.com/office/drawing/2014/main" id="{9634D02E-01A3-43C2-AD0F-95D8208C62E1}"/>
              </a:ext>
            </a:extLst>
          </p:cNvPr>
          <p:cNvSpPr/>
          <p:nvPr/>
        </p:nvSpPr>
        <p:spPr>
          <a:xfrm>
            <a:off x="3924508" y="1970990"/>
            <a:ext cx="742950" cy="50164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26FF2B-DE7F-4C88-BDA2-1A865DCEEAC1}"/>
              </a:ext>
            </a:extLst>
          </p:cNvPr>
          <p:cNvSpPr/>
          <p:nvPr/>
        </p:nvSpPr>
        <p:spPr>
          <a:xfrm>
            <a:off x="3924508" y="2487144"/>
            <a:ext cx="742950" cy="50164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637432-3713-4419-AFF1-84E339CDE7D4}"/>
              </a:ext>
            </a:extLst>
          </p:cNvPr>
          <p:cNvSpPr/>
          <p:nvPr/>
        </p:nvSpPr>
        <p:spPr>
          <a:xfrm>
            <a:off x="3924508" y="3026010"/>
            <a:ext cx="742950" cy="50164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EA92B7-18CF-499A-8907-BBB40A80D8CE}"/>
              </a:ext>
            </a:extLst>
          </p:cNvPr>
          <p:cNvSpPr txBox="1"/>
          <p:nvPr/>
        </p:nvSpPr>
        <p:spPr>
          <a:xfrm>
            <a:off x="129650" y="3571289"/>
            <a:ext cx="6844118" cy="1938992"/>
          </a:xfrm>
          <a:prstGeom prst="rect">
            <a:avLst/>
          </a:prstGeom>
          <a:noFill/>
        </p:spPr>
        <p:txBody>
          <a:bodyPr wrap="none" rtlCol="0">
            <a:spAutoFit/>
          </a:bodyPr>
          <a:lstStyle/>
          <a:p>
            <a:pPr marL="285750" indent="-285750">
              <a:buFont typeface="Arial" panose="020B0604020202020204" pitchFamily="34" charset="0"/>
              <a:buChar char="•"/>
            </a:pPr>
            <a:r>
              <a:rPr lang="en-US" dirty="0"/>
              <a:t>Typical Begin = </a:t>
            </a:r>
            <a:r>
              <a:rPr lang="en-US" sz="2400" b="1" dirty="0"/>
              <a:t>19.5</a:t>
            </a:r>
          </a:p>
          <a:p>
            <a:pPr marL="285750" indent="-285750">
              <a:buFont typeface="Arial" panose="020B0604020202020204" pitchFamily="34" charset="0"/>
              <a:buChar char="•"/>
            </a:pPr>
            <a:r>
              <a:rPr lang="en-US" dirty="0"/>
              <a:t>Typical End = </a:t>
            </a:r>
            <a:r>
              <a:rPr lang="en-US" sz="2400" b="1" dirty="0"/>
              <a:t>31 </a:t>
            </a:r>
          </a:p>
          <a:p>
            <a:pPr marL="285750" indent="-285750">
              <a:buFont typeface="Arial" panose="020B0604020202020204" pitchFamily="34" charset="0"/>
              <a:buChar char="•"/>
            </a:pPr>
            <a:r>
              <a:rPr lang="en-US" sz="2400" b="1" dirty="0"/>
              <a:t>31 </a:t>
            </a:r>
            <a:r>
              <a:rPr lang="en-US" dirty="0"/>
              <a:t>(end) </a:t>
            </a:r>
            <a:r>
              <a:rPr lang="en-US" sz="2400" b="1" dirty="0"/>
              <a:t>- 19.5 </a:t>
            </a:r>
            <a:r>
              <a:rPr lang="en-US" dirty="0"/>
              <a:t>(beginning) </a:t>
            </a:r>
            <a:r>
              <a:rPr lang="en-US" sz="2400" b="1" dirty="0"/>
              <a:t>= 11.5 </a:t>
            </a:r>
            <a:r>
              <a:rPr lang="en-US" dirty="0"/>
              <a:t>(typical yearly improvement)</a:t>
            </a:r>
          </a:p>
          <a:p>
            <a:pPr marL="285750" indent="-285750">
              <a:buFont typeface="Arial" panose="020B0604020202020204" pitchFamily="34" charset="0"/>
              <a:buChar char="•"/>
            </a:pPr>
            <a:r>
              <a:rPr lang="en-US" sz="2400" b="1" dirty="0"/>
              <a:t>32</a:t>
            </a:r>
            <a:r>
              <a:rPr lang="en-US" dirty="0"/>
              <a:t> weeks between benchmarks</a:t>
            </a:r>
          </a:p>
          <a:p>
            <a:pPr marL="285750" indent="-285750">
              <a:buFont typeface="Arial" panose="020B0604020202020204" pitchFamily="34" charset="0"/>
              <a:buChar char="•"/>
            </a:pPr>
            <a:r>
              <a:rPr lang="en-US" sz="2400" b="1" dirty="0"/>
              <a:t>11.5 / 32 = 0.36 </a:t>
            </a:r>
            <a:r>
              <a:rPr lang="en-US" dirty="0"/>
              <a:t>(typical weekly improvement)</a:t>
            </a:r>
          </a:p>
        </p:txBody>
      </p:sp>
      <p:sp>
        <p:nvSpPr>
          <p:cNvPr id="14" name="Content Placeholder 4">
            <a:extLst>
              <a:ext uri="{FF2B5EF4-FFF2-40B4-BE49-F238E27FC236}">
                <a16:creationId xmlns:a16="http://schemas.microsoft.com/office/drawing/2014/main" id="{D2CE700B-4213-45BB-B864-1C1A199A3DFD}"/>
              </a:ext>
            </a:extLst>
          </p:cNvPr>
          <p:cNvSpPr txBox="1">
            <a:spLocks/>
          </p:cNvSpPr>
          <p:nvPr/>
        </p:nvSpPr>
        <p:spPr>
          <a:xfrm>
            <a:off x="130213" y="218547"/>
            <a:ext cx="5609279" cy="1179810"/>
          </a:xfrm>
          <a:prstGeom prst="rect">
            <a:avLst/>
          </a:prstGeom>
          <a:solidFill>
            <a:schemeClr val="accent6">
              <a:lumMod val="60000"/>
              <a:lumOff val="4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Julia: 2</a:t>
            </a:r>
            <a:r>
              <a:rPr lang="en-US" sz="2000" baseline="30000" dirty="0"/>
              <a:t>nd</a:t>
            </a:r>
            <a:r>
              <a:rPr lang="en-US" sz="2000" dirty="0"/>
              <a:t> Grade, March </a:t>
            </a:r>
          </a:p>
          <a:p>
            <a:r>
              <a:rPr lang="en-US" sz="2000" dirty="0"/>
              <a:t>DIBELS - (NWF-WRC)</a:t>
            </a:r>
          </a:p>
          <a:p>
            <a:pPr marL="0" indent="0">
              <a:buFont typeface="Arial" panose="020B0604020202020204" pitchFamily="34" charset="0"/>
              <a:buNone/>
            </a:pPr>
            <a:endParaRPr lang="en-US" sz="2000" dirty="0"/>
          </a:p>
        </p:txBody>
      </p:sp>
      <p:cxnSp>
        <p:nvCxnSpPr>
          <p:cNvPr id="12" name="Straight Arrow Connector 11">
            <a:extLst>
              <a:ext uri="{FF2B5EF4-FFF2-40B4-BE49-F238E27FC236}">
                <a16:creationId xmlns:a16="http://schemas.microsoft.com/office/drawing/2014/main" id="{325E4538-ED2B-4E13-8917-1F8D95A4F6AE}"/>
              </a:ext>
            </a:extLst>
          </p:cNvPr>
          <p:cNvCxnSpPr>
            <a:cxnSpLocks/>
          </p:cNvCxnSpPr>
          <p:nvPr/>
        </p:nvCxnSpPr>
        <p:spPr>
          <a:xfrm flipH="1">
            <a:off x="2601157" y="3787270"/>
            <a:ext cx="158369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9FF3E67-CC38-412E-849E-4C834F319718}"/>
              </a:ext>
            </a:extLst>
          </p:cNvPr>
          <p:cNvCxnSpPr>
            <a:cxnSpLocks/>
          </p:cNvCxnSpPr>
          <p:nvPr/>
        </p:nvCxnSpPr>
        <p:spPr>
          <a:xfrm flipH="1">
            <a:off x="2185386" y="4188245"/>
            <a:ext cx="158369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43664DA-516D-432A-8A03-82E13483B32B}"/>
              </a:ext>
            </a:extLst>
          </p:cNvPr>
          <p:cNvSpPr txBox="1"/>
          <p:nvPr/>
        </p:nvSpPr>
        <p:spPr>
          <a:xfrm>
            <a:off x="2383661" y="3949414"/>
            <a:ext cx="1311578" cy="261610"/>
          </a:xfrm>
          <a:prstGeom prst="rect">
            <a:avLst/>
          </a:prstGeom>
          <a:noFill/>
        </p:spPr>
        <p:txBody>
          <a:bodyPr wrap="none" rtlCol="0">
            <a:spAutoFit/>
          </a:bodyPr>
          <a:lstStyle/>
          <a:p>
            <a:r>
              <a:rPr lang="en-US" sz="1100" dirty="0"/>
              <a:t>From Previous Slide</a:t>
            </a:r>
          </a:p>
        </p:txBody>
      </p:sp>
      <p:sp>
        <p:nvSpPr>
          <p:cNvPr id="16" name="TextBox 15">
            <a:extLst>
              <a:ext uri="{FF2B5EF4-FFF2-40B4-BE49-F238E27FC236}">
                <a16:creationId xmlns:a16="http://schemas.microsoft.com/office/drawing/2014/main" id="{13792652-2D1A-425D-BFB0-3807E5B3CB17}"/>
              </a:ext>
            </a:extLst>
          </p:cNvPr>
          <p:cNvSpPr txBox="1"/>
          <p:nvPr/>
        </p:nvSpPr>
        <p:spPr>
          <a:xfrm>
            <a:off x="2852474" y="3540512"/>
            <a:ext cx="1311578" cy="261610"/>
          </a:xfrm>
          <a:prstGeom prst="rect">
            <a:avLst/>
          </a:prstGeom>
          <a:noFill/>
        </p:spPr>
        <p:txBody>
          <a:bodyPr wrap="none" rtlCol="0">
            <a:spAutoFit/>
          </a:bodyPr>
          <a:lstStyle/>
          <a:p>
            <a:r>
              <a:rPr lang="en-US" sz="1100" dirty="0"/>
              <a:t>From Previous Slide</a:t>
            </a:r>
          </a:p>
        </p:txBody>
      </p:sp>
      <p:sp>
        <p:nvSpPr>
          <p:cNvPr id="5" name="Title 1">
            <a:extLst>
              <a:ext uri="{FF2B5EF4-FFF2-40B4-BE49-F238E27FC236}">
                <a16:creationId xmlns:a16="http://schemas.microsoft.com/office/drawing/2014/main" id="{F2B9BE5C-C62D-1A96-9DE7-0BE304DA47CB}"/>
              </a:ext>
            </a:extLst>
          </p:cNvPr>
          <p:cNvSpPr txBox="1">
            <a:spLocks/>
          </p:cNvSpPr>
          <p:nvPr/>
        </p:nvSpPr>
        <p:spPr>
          <a:xfrm>
            <a:off x="6218404" y="218547"/>
            <a:ext cx="5058321"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Example Case: “Julia”</a:t>
            </a:r>
            <a:endParaRPr lang="en-US" dirty="0">
              <a:solidFill>
                <a:schemeClr val="bg1"/>
              </a:solidFill>
            </a:endParaRPr>
          </a:p>
        </p:txBody>
      </p:sp>
      <p:sp>
        <p:nvSpPr>
          <p:cNvPr id="10" name="TextBox 9">
            <a:extLst>
              <a:ext uri="{FF2B5EF4-FFF2-40B4-BE49-F238E27FC236}">
                <a16:creationId xmlns:a16="http://schemas.microsoft.com/office/drawing/2014/main" id="{8DA62DB2-708E-4D25-9D77-7DE2E7FB6E55}"/>
              </a:ext>
            </a:extLst>
          </p:cNvPr>
          <p:cNvSpPr txBox="1"/>
          <p:nvPr/>
        </p:nvSpPr>
        <p:spPr>
          <a:xfrm>
            <a:off x="6218404" y="1970990"/>
            <a:ext cx="5058321" cy="461665"/>
          </a:xfrm>
          <a:prstGeom prst="rect">
            <a:avLst/>
          </a:prstGeom>
          <a:noFill/>
        </p:spPr>
        <p:txBody>
          <a:bodyPr wrap="square" rtlCol="0">
            <a:spAutoFit/>
          </a:bodyPr>
          <a:lstStyle/>
          <a:p>
            <a:pPr algn="ctr"/>
            <a:r>
              <a:rPr lang="en-US" sz="2400" dirty="0">
                <a:solidFill>
                  <a:schemeClr val="accent1"/>
                </a:solidFill>
              </a:rPr>
              <a:t>Calculating Typical ROI</a:t>
            </a:r>
            <a:endParaRPr lang="en-US" sz="2400" dirty="0"/>
          </a:p>
        </p:txBody>
      </p:sp>
      <p:pic>
        <p:nvPicPr>
          <p:cNvPr id="19" name="Content Placeholder 6">
            <a:extLst>
              <a:ext uri="{FF2B5EF4-FFF2-40B4-BE49-F238E27FC236}">
                <a16:creationId xmlns:a16="http://schemas.microsoft.com/office/drawing/2014/main" id="{9A7F25C9-2FBB-A964-46C4-54FE78B54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446" y="273758"/>
            <a:ext cx="1096046" cy="1096046"/>
          </a:xfrm>
          <a:prstGeom prst="rect">
            <a:avLst/>
          </a:prstGeom>
        </p:spPr>
      </p:pic>
    </p:spTree>
    <p:extLst>
      <p:ext uri="{BB962C8B-B14F-4D97-AF65-F5344CB8AC3E}">
        <p14:creationId xmlns:p14="http://schemas.microsoft.com/office/powerpoint/2010/main" val="240518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D9F3-C90E-4C00-AAA2-31B73F7C50FA}"/>
              </a:ext>
            </a:extLst>
          </p:cNvPr>
          <p:cNvSpPr>
            <a:spLocks noGrp="1"/>
          </p:cNvSpPr>
          <p:nvPr>
            <p:ph type="title"/>
          </p:nvPr>
        </p:nvSpPr>
        <p:spPr>
          <a:xfrm>
            <a:off x="6218404" y="218547"/>
            <a:ext cx="5058321" cy="1325563"/>
          </a:xfrm>
          <a:solidFill>
            <a:schemeClr val="tx1"/>
          </a:solidFill>
        </p:spPr>
        <p:txBody>
          <a:bodyPr>
            <a:normAutofit/>
          </a:bodyPr>
          <a:lstStyle/>
          <a:p>
            <a:pPr algn="ctr"/>
            <a:r>
              <a:rPr lang="en-US" dirty="0">
                <a:solidFill>
                  <a:schemeClr val="bg1"/>
                </a:solidFill>
              </a:rPr>
              <a:t>Example Case: “Julia”</a:t>
            </a:r>
          </a:p>
        </p:txBody>
      </p:sp>
      <p:pic>
        <p:nvPicPr>
          <p:cNvPr id="3" name="Picture 2">
            <a:extLst>
              <a:ext uri="{FF2B5EF4-FFF2-40B4-BE49-F238E27FC236}">
                <a16:creationId xmlns:a16="http://schemas.microsoft.com/office/drawing/2014/main" id="{896C8016-4C06-4674-BECA-6CC86E92BC7C}"/>
              </a:ext>
            </a:extLst>
          </p:cNvPr>
          <p:cNvPicPr>
            <a:picLocks noChangeAspect="1"/>
          </p:cNvPicPr>
          <p:nvPr/>
        </p:nvPicPr>
        <p:blipFill rotWithShape="1">
          <a:blip r:embed="rId2"/>
          <a:srcRect l="1984" t="1" b="-3361"/>
          <a:stretch/>
        </p:blipFill>
        <p:spPr>
          <a:xfrm>
            <a:off x="129650" y="5842104"/>
            <a:ext cx="7663897" cy="797349"/>
          </a:xfrm>
          <a:prstGeom prst="rect">
            <a:avLst/>
          </a:prstGeom>
        </p:spPr>
      </p:pic>
      <p:pic>
        <p:nvPicPr>
          <p:cNvPr id="4" name="Picture 3">
            <a:extLst>
              <a:ext uri="{FF2B5EF4-FFF2-40B4-BE49-F238E27FC236}">
                <a16:creationId xmlns:a16="http://schemas.microsoft.com/office/drawing/2014/main" id="{07EA7657-17FC-4093-BA71-EE41A80F07F0}"/>
              </a:ext>
            </a:extLst>
          </p:cNvPr>
          <p:cNvPicPr>
            <a:picLocks noChangeAspect="1"/>
          </p:cNvPicPr>
          <p:nvPr/>
        </p:nvPicPr>
        <p:blipFill>
          <a:blip r:embed="rId3"/>
          <a:stretch>
            <a:fillRect/>
          </a:stretch>
        </p:blipFill>
        <p:spPr>
          <a:xfrm>
            <a:off x="130213" y="1936708"/>
            <a:ext cx="5609279" cy="1579757"/>
          </a:xfrm>
          <a:prstGeom prst="rect">
            <a:avLst/>
          </a:prstGeom>
        </p:spPr>
      </p:pic>
      <p:sp>
        <p:nvSpPr>
          <p:cNvPr id="6" name="Rectangle 5">
            <a:extLst>
              <a:ext uri="{FF2B5EF4-FFF2-40B4-BE49-F238E27FC236}">
                <a16:creationId xmlns:a16="http://schemas.microsoft.com/office/drawing/2014/main" id="{9634D02E-01A3-43C2-AD0F-95D8208C62E1}"/>
              </a:ext>
            </a:extLst>
          </p:cNvPr>
          <p:cNvSpPr/>
          <p:nvPr/>
        </p:nvSpPr>
        <p:spPr>
          <a:xfrm>
            <a:off x="3924508" y="1970990"/>
            <a:ext cx="742950" cy="50164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26FF2B-DE7F-4C88-BDA2-1A865DCEEAC1}"/>
              </a:ext>
            </a:extLst>
          </p:cNvPr>
          <p:cNvSpPr/>
          <p:nvPr/>
        </p:nvSpPr>
        <p:spPr>
          <a:xfrm>
            <a:off x="3924508" y="2487144"/>
            <a:ext cx="742950" cy="50164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637432-3713-4419-AFF1-84E339CDE7D4}"/>
              </a:ext>
            </a:extLst>
          </p:cNvPr>
          <p:cNvSpPr/>
          <p:nvPr/>
        </p:nvSpPr>
        <p:spPr>
          <a:xfrm>
            <a:off x="3924508" y="3026010"/>
            <a:ext cx="742950" cy="50164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EA92B7-18CF-499A-8907-BBB40A80D8CE}"/>
              </a:ext>
            </a:extLst>
          </p:cNvPr>
          <p:cNvSpPr txBox="1"/>
          <p:nvPr/>
        </p:nvSpPr>
        <p:spPr>
          <a:xfrm>
            <a:off x="0" y="3994876"/>
            <a:ext cx="6502549" cy="1200329"/>
          </a:xfrm>
          <a:prstGeom prst="rect">
            <a:avLst/>
          </a:prstGeom>
          <a:noFill/>
        </p:spPr>
        <p:txBody>
          <a:bodyPr wrap="none" rtlCol="0">
            <a:spAutoFit/>
          </a:bodyPr>
          <a:lstStyle/>
          <a:p>
            <a:r>
              <a:rPr lang="en-US" b="1" dirty="0"/>
              <a:t>Goal Line = Use Green Standards</a:t>
            </a:r>
          </a:p>
          <a:p>
            <a:pPr marL="285750" indent="-285750">
              <a:buFont typeface="Arial" panose="020B0604020202020204" pitchFamily="34" charset="0"/>
              <a:buChar char="•"/>
            </a:pPr>
            <a:r>
              <a:rPr lang="en-US" dirty="0"/>
              <a:t>11.5 / 32 = 0.36 (typical weekly improvement)</a:t>
            </a:r>
          </a:p>
          <a:p>
            <a:pPr marL="285750" indent="-285750">
              <a:buFont typeface="Arial" panose="020B0604020202020204" pitchFamily="34" charset="0"/>
              <a:buChar char="•"/>
            </a:pPr>
            <a:r>
              <a:rPr lang="en-US" dirty="0"/>
              <a:t>Multiply by # of weeks of intervention (e.g., 10)</a:t>
            </a:r>
          </a:p>
          <a:p>
            <a:pPr marL="285750" indent="-285750">
              <a:buFont typeface="Arial" panose="020B0604020202020204" pitchFamily="34" charset="0"/>
              <a:buChar char="•"/>
            </a:pPr>
            <a:r>
              <a:rPr lang="en-US" dirty="0"/>
              <a:t>For example, 0.36 X 10 = 3.6 improvement expected in 10 weeks</a:t>
            </a:r>
          </a:p>
        </p:txBody>
      </p:sp>
      <p:pic>
        <p:nvPicPr>
          <p:cNvPr id="7" name="Content Placeholder 6">
            <a:extLst>
              <a:ext uri="{FF2B5EF4-FFF2-40B4-BE49-F238E27FC236}">
                <a16:creationId xmlns:a16="http://schemas.microsoft.com/office/drawing/2014/main" id="{D3795D44-5E5C-4DE7-9B6C-EE5935F98DD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957136" y="368824"/>
            <a:ext cx="1277870" cy="1277870"/>
          </a:xfrm>
        </p:spPr>
      </p:pic>
      <p:sp>
        <p:nvSpPr>
          <p:cNvPr id="14" name="Content Placeholder 4">
            <a:extLst>
              <a:ext uri="{FF2B5EF4-FFF2-40B4-BE49-F238E27FC236}">
                <a16:creationId xmlns:a16="http://schemas.microsoft.com/office/drawing/2014/main" id="{F4B5A843-FCA6-448E-B54C-847F7FA211DA}"/>
              </a:ext>
            </a:extLst>
          </p:cNvPr>
          <p:cNvSpPr txBox="1">
            <a:spLocks/>
          </p:cNvSpPr>
          <p:nvPr/>
        </p:nvSpPr>
        <p:spPr>
          <a:xfrm>
            <a:off x="130213" y="218547"/>
            <a:ext cx="5609279" cy="1585049"/>
          </a:xfrm>
          <a:prstGeom prst="rect">
            <a:avLst/>
          </a:prstGeom>
          <a:solidFill>
            <a:schemeClr val="accent6">
              <a:lumMod val="60000"/>
              <a:lumOff val="4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Julia: 2</a:t>
            </a:r>
            <a:r>
              <a:rPr lang="en-US" sz="2000" baseline="30000" dirty="0"/>
              <a:t>nd</a:t>
            </a:r>
            <a:r>
              <a:rPr lang="en-US" sz="2000" dirty="0"/>
              <a:t> Grade, March </a:t>
            </a:r>
          </a:p>
          <a:p>
            <a:r>
              <a:rPr lang="en-US" sz="2000" dirty="0"/>
              <a:t>DIBELS - (NWF-WRC)</a:t>
            </a:r>
          </a:p>
          <a:p>
            <a:endParaRPr lang="en-US" sz="2000" dirty="0"/>
          </a:p>
          <a:p>
            <a:pPr marL="0" indent="0">
              <a:buFont typeface="Arial" panose="020B0604020202020204" pitchFamily="34" charset="0"/>
              <a:buNone/>
            </a:pPr>
            <a:endParaRPr lang="en-US" sz="2000" dirty="0"/>
          </a:p>
        </p:txBody>
      </p:sp>
      <p:cxnSp>
        <p:nvCxnSpPr>
          <p:cNvPr id="12" name="Straight Arrow Connector 11">
            <a:extLst>
              <a:ext uri="{FF2B5EF4-FFF2-40B4-BE49-F238E27FC236}">
                <a16:creationId xmlns:a16="http://schemas.microsoft.com/office/drawing/2014/main" id="{58AACB9B-FBE4-413C-B690-030FC96E2AC3}"/>
              </a:ext>
            </a:extLst>
          </p:cNvPr>
          <p:cNvCxnSpPr>
            <a:cxnSpLocks/>
          </p:cNvCxnSpPr>
          <p:nvPr/>
        </p:nvCxnSpPr>
        <p:spPr>
          <a:xfrm flipH="1">
            <a:off x="4795421" y="4454575"/>
            <a:ext cx="158369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7F17B0B-009E-4ECF-9D88-994C2A8A0F09}"/>
              </a:ext>
            </a:extLst>
          </p:cNvPr>
          <p:cNvSpPr txBox="1"/>
          <p:nvPr/>
        </p:nvSpPr>
        <p:spPr>
          <a:xfrm>
            <a:off x="5064718" y="4205669"/>
            <a:ext cx="1311578" cy="261610"/>
          </a:xfrm>
          <a:prstGeom prst="rect">
            <a:avLst/>
          </a:prstGeom>
          <a:noFill/>
        </p:spPr>
        <p:txBody>
          <a:bodyPr wrap="none" rtlCol="0">
            <a:spAutoFit/>
          </a:bodyPr>
          <a:lstStyle/>
          <a:p>
            <a:r>
              <a:rPr lang="en-US" sz="1100" dirty="0"/>
              <a:t>From Previous Slide</a:t>
            </a:r>
          </a:p>
        </p:txBody>
      </p:sp>
      <p:sp>
        <p:nvSpPr>
          <p:cNvPr id="10" name="TextBox 9">
            <a:extLst>
              <a:ext uri="{FF2B5EF4-FFF2-40B4-BE49-F238E27FC236}">
                <a16:creationId xmlns:a16="http://schemas.microsoft.com/office/drawing/2014/main" id="{B2F36894-05FA-096E-4C62-B22257A5AC51}"/>
              </a:ext>
            </a:extLst>
          </p:cNvPr>
          <p:cNvSpPr txBox="1"/>
          <p:nvPr/>
        </p:nvSpPr>
        <p:spPr>
          <a:xfrm>
            <a:off x="6218404" y="1970990"/>
            <a:ext cx="5058321" cy="830997"/>
          </a:xfrm>
          <a:prstGeom prst="rect">
            <a:avLst/>
          </a:prstGeom>
          <a:noFill/>
        </p:spPr>
        <p:txBody>
          <a:bodyPr wrap="square" rtlCol="0">
            <a:spAutoFit/>
          </a:bodyPr>
          <a:lstStyle/>
          <a:p>
            <a:pPr algn="ctr"/>
            <a:r>
              <a:rPr lang="en-US" sz="2400" dirty="0">
                <a:solidFill>
                  <a:schemeClr val="accent1"/>
                </a:solidFill>
              </a:rPr>
              <a:t>Expected Improvement </a:t>
            </a:r>
          </a:p>
          <a:p>
            <a:pPr algn="ctr"/>
            <a:r>
              <a:rPr lang="en-US" sz="2400" dirty="0">
                <a:solidFill>
                  <a:schemeClr val="accent1"/>
                </a:solidFill>
              </a:rPr>
              <a:t>Following 10 Weeks of Intervention</a:t>
            </a:r>
            <a:endParaRPr lang="en-US" sz="2400" dirty="0"/>
          </a:p>
        </p:txBody>
      </p:sp>
    </p:spTree>
    <p:extLst>
      <p:ext uri="{BB962C8B-B14F-4D97-AF65-F5344CB8AC3E}">
        <p14:creationId xmlns:p14="http://schemas.microsoft.com/office/powerpoint/2010/main" val="328832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6E58050-20AD-4FAB-A8B7-054C368087C3}"/>
              </a:ext>
            </a:extLst>
          </p:cNvPr>
          <p:cNvSpPr>
            <a:spLocks noGrp="1"/>
          </p:cNvSpPr>
          <p:nvPr>
            <p:ph type="body" idx="1"/>
          </p:nvPr>
        </p:nvSpPr>
        <p:spPr>
          <a:xfrm>
            <a:off x="767290" y="4532243"/>
            <a:ext cx="3300457" cy="1256307"/>
          </a:xfrm>
        </p:spPr>
        <p:txBody>
          <a:bodyPr vert="horz" lIns="91440" tIns="45720" rIns="91440" bIns="45720" rtlCol="0" anchor="t">
            <a:normAutofit/>
          </a:bodyPr>
          <a:lstStyle/>
          <a:p>
            <a:r>
              <a:rPr lang="en-US" sz="8000" b="1" kern="1200" dirty="0">
                <a:solidFill>
                  <a:schemeClr val="bg1"/>
                </a:solidFill>
                <a:latin typeface="+mn-lt"/>
                <a:ea typeface="+mn-ea"/>
                <a:cs typeface="+mn-cs"/>
              </a:rPr>
              <a:t>Data</a:t>
            </a:r>
          </a:p>
        </p:txBody>
      </p:sp>
      <p:grpSp>
        <p:nvGrpSpPr>
          <p:cNvPr id="2080" name="Group 2079">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2081"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82"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2052" name="Picture 4" descr="White feather | Jaydot | Flickr">
            <a:extLst>
              <a:ext uri="{FF2B5EF4-FFF2-40B4-BE49-F238E27FC236}">
                <a16:creationId xmlns:a16="http://schemas.microsoft.com/office/drawing/2014/main" id="{DEC54C0D-01A7-4871-BFEA-81BA9740F3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53820" y="896111"/>
            <a:ext cx="5980930" cy="447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821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D9F3-C90E-4C00-AAA2-31B73F7C50FA}"/>
              </a:ext>
            </a:extLst>
          </p:cNvPr>
          <p:cNvSpPr>
            <a:spLocks noGrp="1"/>
          </p:cNvSpPr>
          <p:nvPr>
            <p:ph type="title"/>
          </p:nvPr>
        </p:nvSpPr>
        <p:spPr>
          <a:xfrm>
            <a:off x="5928677" y="47180"/>
            <a:ext cx="5937892" cy="1325563"/>
          </a:xfrm>
          <a:solidFill>
            <a:schemeClr val="tx1"/>
          </a:solidFill>
        </p:spPr>
        <p:txBody>
          <a:bodyPr/>
          <a:lstStyle/>
          <a:p>
            <a:pPr algn="ctr"/>
            <a:r>
              <a:rPr lang="en-US" dirty="0">
                <a:solidFill>
                  <a:schemeClr val="bg1"/>
                </a:solidFill>
              </a:rPr>
              <a:t>Example Case: “Julia”</a:t>
            </a:r>
            <a:br>
              <a:rPr lang="en-US" dirty="0">
                <a:solidFill>
                  <a:schemeClr val="bg1"/>
                </a:solidFill>
              </a:rPr>
            </a:br>
            <a:r>
              <a:rPr lang="en-US" dirty="0">
                <a:solidFill>
                  <a:schemeClr val="bg1"/>
                </a:solidFill>
              </a:rPr>
              <a:t>Graphing Goal Line</a:t>
            </a:r>
          </a:p>
        </p:txBody>
      </p:sp>
      <p:sp>
        <p:nvSpPr>
          <p:cNvPr id="5" name="Content Placeholder 4">
            <a:extLst>
              <a:ext uri="{FF2B5EF4-FFF2-40B4-BE49-F238E27FC236}">
                <a16:creationId xmlns:a16="http://schemas.microsoft.com/office/drawing/2014/main" id="{F1EC2F4E-8F62-47B2-A7E1-76B8330ABAA6}"/>
              </a:ext>
            </a:extLst>
          </p:cNvPr>
          <p:cNvSpPr txBox="1">
            <a:spLocks noGrp="1"/>
          </p:cNvSpPr>
          <p:nvPr>
            <p:ph sz="half" idx="1"/>
          </p:nvPr>
        </p:nvSpPr>
        <p:spPr>
          <a:xfrm>
            <a:off x="129650" y="270562"/>
            <a:ext cx="5609279" cy="1585049"/>
          </a:xfrm>
          <a:prstGeom prst="rect">
            <a:avLst/>
          </a:prstGeom>
          <a:solidFill>
            <a:schemeClr val="accent6">
              <a:lumMod val="60000"/>
              <a:lumOff val="40000"/>
            </a:schemeClr>
          </a:solidFill>
        </p:spPr>
        <p:txBody>
          <a:bodyPr wrap="square" rtlCol="0">
            <a:spAutoFit/>
          </a:bodyPr>
          <a:lstStyle/>
          <a:p>
            <a:r>
              <a:rPr lang="en-US" sz="2000" dirty="0"/>
              <a:t>Julia: 2</a:t>
            </a:r>
            <a:r>
              <a:rPr lang="en-US" sz="2000" baseline="30000" dirty="0"/>
              <a:t>nd</a:t>
            </a:r>
            <a:r>
              <a:rPr lang="en-US" sz="2000" dirty="0"/>
              <a:t> Grade, March </a:t>
            </a:r>
          </a:p>
          <a:p>
            <a:r>
              <a:rPr lang="en-US" sz="2000" dirty="0"/>
              <a:t>DIBELS - (NWF-WRC)</a:t>
            </a:r>
          </a:p>
          <a:p>
            <a:r>
              <a:rPr lang="en-US" sz="2000" dirty="0"/>
              <a:t>BL Median = 13</a:t>
            </a:r>
          </a:p>
          <a:p>
            <a:r>
              <a:rPr lang="en-US" sz="2000" dirty="0"/>
              <a:t>Post Median = 22</a:t>
            </a:r>
          </a:p>
        </p:txBody>
      </p:sp>
      <p:graphicFrame>
        <p:nvGraphicFramePr>
          <p:cNvPr id="10" name="Chart 9">
            <a:extLst>
              <a:ext uri="{FF2B5EF4-FFF2-40B4-BE49-F238E27FC236}">
                <a16:creationId xmlns:a16="http://schemas.microsoft.com/office/drawing/2014/main" id="{E788A2F2-2CA3-446C-82CA-199B8E9B2811}"/>
              </a:ext>
            </a:extLst>
          </p:cNvPr>
          <p:cNvGraphicFramePr/>
          <p:nvPr>
            <p:extLst>
              <p:ext uri="{D42A27DB-BD31-4B8C-83A1-F6EECF244321}">
                <p14:modId xmlns:p14="http://schemas.microsoft.com/office/powerpoint/2010/main" val="2122964537"/>
              </p:ext>
            </p:extLst>
          </p:nvPr>
        </p:nvGraphicFramePr>
        <p:xfrm>
          <a:off x="6257289" y="1432159"/>
          <a:ext cx="5609280" cy="36893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3EA92B7-18CF-499A-8907-BBB40A80D8CE}"/>
              </a:ext>
            </a:extLst>
          </p:cNvPr>
          <p:cNvSpPr txBox="1"/>
          <p:nvPr/>
        </p:nvSpPr>
        <p:spPr>
          <a:xfrm>
            <a:off x="129650" y="3649577"/>
            <a:ext cx="4832028" cy="646331"/>
          </a:xfrm>
          <a:prstGeom prst="rect">
            <a:avLst/>
          </a:prstGeom>
          <a:noFill/>
        </p:spPr>
        <p:txBody>
          <a:bodyPr wrap="none" rtlCol="0">
            <a:spAutoFit/>
          </a:bodyPr>
          <a:lstStyle/>
          <a:p>
            <a:r>
              <a:rPr lang="en-US" b="1" dirty="0"/>
              <a:t>Goal Line = Use Green Standards</a:t>
            </a:r>
          </a:p>
          <a:p>
            <a:pPr marL="285750" indent="-285750">
              <a:buFont typeface="Arial" panose="020B0604020202020204" pitchFamily="34" charset="0"/>
              <a:buChar char="•"/>
            </a:pPr>
            <a:r>
              <a:rPr lang="en-US" dirty="0"/>
              <a:t>Start Point = Julia’s Baseline Median Score </a:t>
            </a:r>
            <a:r>
              <a:rPr lang="en-US" dirty="0">
                <a:solidFill>
                  <a:schemeClr val="accent6">
                    <a:lumMod val="75000"/>
                  </a:schemeClr>
                </a:solidFill>
              </a:rPr>
              <a:t>(13)</a:t>
            </a:r>
          </a:p>
        </p:txBody>
      </p:sp>
      <p:pic>
        <p:nvPicPr>
          <p:cNvPr id="7" name="Content Placeholder 6">
            <a:extLst>
              <a:ext uri="{FF2B5EF4-FFF2-40B4-BE49-F238E27FC236}">
                <a16:creationId xmlns:a16="http://schemas.microsoft.com/office/drawing/2014/main" id="{D3795D44-5E5C-4DE7-9B6C-EE5935F98D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57136" y="368824"/>
            <a:ext cx="1277870" cy="1277870"/>
          </a:xfrm>
        </p:spPr>
      </p:pic>
      <p:cxnSp>
        <p:nvCxnSpPr>
          <p:cNvPr id="14" name="Straight Arrow Connector 13">
            <a:extLst>
              <a:ext uri="{FF2B5EF4-FFF2-40B4-BE49-F238E27FC236}">
                <a16:creationId xmlns:a16="http://schemas.microsoft.com/office/drawing/2014/main" id="{14BC03EF-FDFD-40B3-AFBF-A03AC4A3A4B0}"/>
              </a:ext>
            </a:extLst>
          </p:cNvPr>
          <p:cNvCxnSpPr>
            <a:cxnSpLocks/>
          </p:cNvCxnSpPr>
          <p:nvPr/>
        </p:nvCxnSpPr>
        <p:spPr>
          <a:xfrm flipH="1" flipV="1">
            <a:off x="2194303" y="1258880"/>
            <a:ext cx="2409815" cy="277464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ACBADBEE-7DC5-40B3-9134-B11453DD253C}"/>
              </a:ext>
            </a:extLst>
          </p:cNvPr>
          <p:cNvCxnSpPr>
            <a:cxnSpLocks/>
          </p:cNvCxnSpPr>
          <p:nvPr/>
        </p:nvCxnSpPr>
        <p:spPr>
          <a:xfrm flipH="1" flipV="1">
            <a:off x="2194303" y="1237103"/>
            <a:ext cx="5148242" cy="1303765"/>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26" name="Oval 25">
            <a:extLst>
              <a:ext uri="{FF2B5EF4-FFF2-40B4-BE49-F238E27FC236}">
                <a16:creationId xmlns:a16="http://schemas.microsoft.com/office/drawing/2014/main" id="{7E4A7DDA-5BA2-4C13-A7EA-1D40F7581B6A}"/>
              </a:ext>
            </a:extLst>
          </p:cNvPr>
          <p:cNvSpPr/>
          <p:nvPr/>
        </p:nvSpPr>
        <p:spPr>
          <a:xfrm>
            <a:off x="7722501" y="2502142"/>
            <a:ext cx="177553" cy="1775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733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D9F3-C90E-4C00-AAA2-31B73F7C50FA}"/>
              </a:ext>
            </a:extLst>
          </p:cNvPr>
          <p:cNvSpPr>
            <a:spLocks noGrp="1"/>
          </p:cNvSpPr>
          <p:nvPr>
            <p:ph type="title"/>
          </p:nvPr>
        </p:nvSpPr>
        <p:spPr>
          <a:xfrm>
            <a:off x="5928677" y="47180"/>
            <a:ext cx="5937892" cy="1325563"/>
          </a:xfrm>
          <a:solidFill>
            <a:schemeClr val="tx1"/>
          </a:solidFill>
        </p:spPr>
        <p:txBody>
          <a:bodyPr/>
          <a:lstStyle/>
          <a:p>
            <a:pPr algn="ctr"/>
            <a:r>
              <a:rPr lang="en-US" dirty="0">
                <a:solidFill>
                  <a:schemeClr val="bg1"/>
                </a:solidFill>
              </a:rPr>
              <a:t>Example Case: “Julia”</a:t>
            </a:r>
            <a:br>
              <a:rPr lang="en-US" dirty="0">
                <a:solidFill>
                  <a:schemeClr val="bg1"/>
                </a:solidFill>
              </a:rPr>
            </a:br>
            <a:r>
              <a:rPr lang="en-US" dirty="0">
                <a:solidFill>
                  <a:schemeClr val="bg1"/>
                </a:solidFill>
              </a:rPr>
              <a:t>Graphing Goal Line</a:t>
            </a:r>
          </a:p>
        </p:txBody>
      </p:sp>
      <p:sp>
        <p:nvSpPr>
          <p:cNvPr id="5" name="Content Placeholder 4">
            <a:extLst>
              <a:ext uri="{FF2B5EF4-FFF2-40B4-BE49-F238E27FC236}">
                <a16:creationId xmlns:a16="http://schemas.microsoft.com/office/drawing/2014/main" id="{F1EC2F4E-8F62-47B2-A7E1-76B8330ABAA6}"/>
              </a:ext>
            </a:extLst>
          </p:cNvPr>
          <p:cNvSpPr txBox="1">
            <a:spLocks noGrp="1"/>
          </p:cNvSpPr>
          <p:nvPr>
            <p:ph sz="half" idx="1"/>
          </p:nvPr>
        </p:nvSpPr>
        <p:spPr>
          <a:xfrm>
            <a:off x="129650" y="270562"/>
            <a:ext cx="5609279" cy="1585049"/>
          </a:xfrm>
          <a:prstGeom prst="rect">
            <a:avLst/>
          </a:prstGeom>
          <a:solidFill>
            <a:schemeClr val="accent6">
              <a:lumMod val="60000"/>
              <a:lumOff val="40000"/>
            </a:schemeClr>
          </a:solidFill>
        </p:spPr>
        <p:txBody>
          <a:bodyPr wrap="square" rtlCol="0">
            <a:spAutoFit/>
          </a:bodyPr>
          <a:lstStyle/>
          <a:p>
            <a:r>
              <a:rPr lang="en-US" sz="2000" dirty="0"/>
              <a:t>Julia: 2</a:t>
            </a:r>
            <a:r>
              <a:rPr lang="en-US" sz="2000" baseline="30000" dirty="0"/>
              <a:t>nd</a:t>
            </a:r>
            <a:r>
              <a:rPr lang="en-US" sz="2000" dirty="0"/>
              <a:t> Grade, March </a:t>
            </a:r>
          </a:p>
          <a:p>
            <a:r>
              <a:rPr lang="en-US" sz="2000" dirty="0"/>
              <a:t>DIBELS - (NWF-WRC)</a:t>
            </a:r>
          </a:p>
          <a:p>
            <a:r>
              <a:rPr lang="en-US" sz="2000" dirty="0"/>
              <a:t>BL Median = 13</a:t>
            </a:r>
          </a:p>
          <a:p>
            <a:r>
              <a:rPr lang="en-US" sz="2000" dirty="0"/>
              <a:t>Post Median = 22</a:t>
            </a:r>
          </a:p>
        </p:txBody>
      </p:sp>
      <p:graphicFrame>
        <p:nvGraphicFramePr>
          <p:cNvPr id="10" name="Chart 9">
            <a:extLst>
              <a:ext uri="{FF2B5EF4-FFF2-40B4-BE49-F238E27FC236}">
                <a16:creationId xmlns:a16="http://schemas.microsoft.com/office/drawing/2014/main" id="{E788A2F2-2CA3-446C-82CA-199B8E9B2811}"/>
              </a:ext>
            </a:extLst>
          </p:cNvPr>
          <p:cNvGraphicFramePr/>
          <p:nvPr/>
        </p:nvGraphicFramePr>
        <p:xfrm>
          <a:off x="6257289" y="1432159"/>
          <a:ext cx="5609280" cy="36893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3EA92B7-18CF-499A-8907-BBB40A80D8CE}"/>
              </a:ext>
            </a:extLst>
          </p:cNvPr>
          <p:cNvSpPr txBox="1"/>
          <p:nvPr/>
        </p:nvSpPr>
        <p:spPr>
          <a:xfrm>
            <a:off x="129650" y="4125227"/>
            <a:ext cx="6964214" cy="1477328"/>
          </a:xfrm>
          <a:prstGeom prst="rect">
            <a:avLst/>
          </a:prstGeom>
          <a:noFill/>
        </p:spPr>
        <p:txBody>
          <a:bodyPr wrap="none" rtlCol="0">
            <a:spAutoFit/>
          </a:bodyPr>
          <a:lstStyle/>
          <a:p>
            <a:r>
              <a:rPr lang="en-US" b="1" dirty="0"/>
              <a:t>Goal Line = Use Green Standards</a:t>
            </a:r>
          </a:p>
          <a:p>
            <a:pPr marL="285750" indent="-285750">
              <a:buFont typeface="Arial" panose="020B0604020202020204" pitchFamily="34" charset="0"/>
              <a:buChar char="•"/>
            </a:pPr>
            <a:r>
              <a:rPr lang="en-US" dirty="0"/>
              <a:t>End Point = </a:t>
            </a:r>
            <a:r>
              <a:rPr lang="en-US" dirty="0">
                <a:solidFill>
                  <a:schemeClr val="accent2"/>
                </a:solidFill>
              </a:rPr>
              <a:t>(16.6)</a:t>
            </a:r>
          </a:p>
          <a:p>
            <a:pPr marL="742950" lvl="1" indent="-285750">
              <a:buFont typeface="Arial" panose="020B0604020202020204" pitchFamily="34" charset="0"/>
              <a:buChar char="•"/>
            </a:pPr>
            <a:r>
              <a:rPr lang="en-US" dirty="0"/>
              <a:t>Typical Weekly Improvement X # of Weeks</a:t>
            </a:r>
          </a:p>
          <a:p>
            <a:pPr marL="742950" lvl="1" indent="-285750">
              <a:buFont typeface="Arial" panose="020B0604020202020204" pitchFamily="34" charset="0"/>
              <a:buChar char="•"/>
            </a:pPr>
            <a:r>
              <a:rPr lang="en-US" dirty="0"/>
              <a:t>For example, 0.36 X 10 = 3.6 improvement expected in 10 weeks</a:t>
            </a:r>
          </a:p>
          <a:p>
            <a:pPr marL="742950" lvl="1" indent="-285750">
              <a:buFont typeface="Arial" panose="020B0604020202020204" pitchFamily="34" charset="0"/>
              <a:buChar char="•"/>
            </a:pPr>
            <a:r>
              <a:rPr lang="en-US" dirty="0">
                <a:solidFill>
                  <a:schemeClr val="accent6"/>
                </a:solidFill>
              </a:rPr>
              <a:t>13</a:t>
            </a:r>
            <a:r>
              <a:rPr lang="en-US" dirty="0"/>
              <a:t> + 3.6 = </a:t>
            </a:r>
            <a:r>
              <a:rPr lang="en-US" b="1" dirty="0">
                <a:solidFill>
                  <a:schemeClr val="accent2">
                    <a:lumMod val="60000"/>
                    <a:lumOff val="40000"/>
                  </a:schemeClr>
                </a:solidFill>
              </a:rPr>
              <a:t>16.6</a:t>
            </a:r>
          </a:p>
        </p:txBody>
      </p:sp>
      <p:pic>
        <p:nvPicPr>
          <p:cNvPr id="7" name="Content Placeholder 6">
            <a:extLst>
              <a:ext uri="{FF2B5EF4-FFF2-40B4-BE49-F238E27FC236}">
                <a16:creationId xmlns:a16="http://schemas.microsoft.com/office/drawing/2014/main" id="{D3795D44-5E5C-4DE7-9B6C-EE5935F98D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57136" y="368824"/>
            <a:ext cx="1277870" cy="1277870"/>
          </a:xfrm>
        </p:spPr>
      </p:pic>
      <p:cxnSp>
        <p:nvCxnSpPr>
          <p:cNvPr id="20" name="Straight Arrow Connector 19">
            <a:extLst>
              <a:ext uri="{FF2B5EF4-FFF2-40B4-BE49-F238E27FC236}">
                <a16:creationId xmlns:a16="http://schemas.microsoft.com/office/drawing/2014/main" id="{55DA32E4-76BC-4020-81A1-C5B41F676865}"/>
              </a:ext>
            </a:extLst>
          </p:cNvPr>
          <p:cNvCxnSpPr>
            <a:cxnSpLocks/>
          </p:cNvCxnSpPr>
          <p:nvPr/>
        </p:nvCxnSpPr>
        <p:spPr>
          <a:xfrm flipH="1">
            <a:off x="2183907" y="2147575"/>
            <a:ext cx="5277447" cy="2495708"/>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27" name="Oval 26">
            <a:extLst>
              <a:ext uri="{FF2B5EF4-FFF2-40B4-BE49-F238E27FC236}">
                <a16:creationId xmlns:a16="http://schemas.microsoft.com/office/drawing/2014/main" id="{B7161520-0D78-4EE4-8C02-F02259511B37}"/>
              </a:ext>
            </a:extLst>
          </p:cNvPr>
          <p:cNvSpPr/>
          <p:nvPr/>
        </p:nvSpPr>
        <p:spPr>
          <a:xfrm>
            <a:off x="11427869" y="2122273"/>
            <a:ext cx="177553" cy="1775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FDEA573B-C961-4D51-B598-2EA737C2D924}"/>
              </a:ext>
            </a:extLst>
          </p:cNvPr>
          <p:cNvCxnSpPr>
            <a:cxnSpLocks/>
          </p:cNvCxnSpPr>
          <p:nvPr/>
        </p:nvCxnSpPr>
        <p:spPr>
          <a:xfrm flipV="1">
            <a:off x="1089606" y="1357121"/>
            <a:ext cx="687995" cy="3957299"/>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B06A31D6-EE06-4DEE-8538-EA896FA68D38}"/>
              </a:ext>
            </a:extLst>
          </p:cNvPr>
          <p:cNvCxnSpPr>
            <a:cxnSpLocks/>
          </p:cNvCxnSpPr>
          <p:nvPr/>
        </p:nvCxnSpPr>
        <p:spPr>
          <a:xfrm flipH="1" flipV="1">
            <a:off x="6980349" y="5165362"/>
            <a:ext cx="139438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46C802A-4E86-4BEA-A0BF-EE702A916AF1}"/>
              </a:ext>
            </a:extLst>
          </p:cNvPr>
          <p:cNvSpPr txBox="1"/>
          <p:nvPr/>
        </p:nvSpPr>
        <p:spPr>
          <a:xfrm>
            <a:off x="7189165" y="5159865"/>
            <a:ext cx="1356135" cy="261610"/>
          </a:xfrm>
          <a:prstGeom prst="rect">
            <a:avLst/>
          </a:prstGeom>
          <a:noFill/>
        </p:spPr>
        <p:txBody>
          <a:bodyPr wrap="square" rtlCol="0">
            <a:spAutoFit/>
          </a:bodyPr>
          <a:lstStyle/>
          <a:p>
            <a:r>
              <a:rPr lang="en-US" sz="1100" dirty="0"/>
              <a:t>From Previous Slide</a:t>
            </a:r>
          </a:p>
        </p:txBody>
      </p:sp>
      <p:sp>
        <p:nvSpPr>
          <p:cNvPr id="31" name="Oval 30">
            <a:extLst>
              <a:ext uri="{FF2B5EF4-FFF2-40B4-BE49-F238E27FC236}">
                <a16:creationId xmlns:a16="http://schemas.microsoft.com/office/drawing/2014/main" id="{6DBDA11E-BBC0-4B09-BE76-79F6688C1642}"/>
              </a:ext>
            </a:extLst>
          </p:cNvPr>
          <p:cNvSpPr/>
          <p:nvPr/>
        </p:nvSpPr>
        <p:spPr>
          <a:xfrm>
            <a:off x="7722501" y="2502142"/>
            <a:ext cx="177553" cy="1775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29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D9F3-C90E-4C00-AAA2-31B73F7C50FA}"/>
              </a:ext>
            </a:extLst>
          </p:cNvPr>
          <p:cNvSpPr>
            <a:spLocks noGrp="1"/>
          </p:cNvSpPr>
          <p:nvPr>
            <p:ph type="title"/>
          </p:nvPr>
        </p:nvSpPr>
        <p:spPr>
          <a:xfrm>
            <a:off x="5928677" y="47180"/>
            <a:ext cx="5937892" cy="1325563"/>
          </a:xfrm>
          <a:solidFill>
            <a:schemeClr val="tx1"/>
          </a:solidFill>
        </p:spPr>
        <p:txBody>
          <a:bodyPr/>
          <a:lstStyle/>
          <a:p>
            <a:pPr algn="ctr"/>
            <a:r>
              <a:rPr lang="en-US" dirty="0">
                <a:solidFill>
                  <a:schemeClr val="bg1"/>
                </a:solidFill>
              </a:rPr>
              <a:t>Example Case: “Julia”</a:t>
            </a:r>
            <a:br>
              <a:rPr lang="en-US" dirty="0">
                <a:solidFill>
                  <a:schemeClr val="bg1"/>
                </a:solidFill>
              </a:rPr>
            </a:br>
            <a:r>
              <a:rPr lang="en-US" dirty="0">
                <a:solidFill>
                  <a:schemeClr val="bg1"/>
                </a:solidFill>
              </a:rPr>
              <a:t>Graphing Goal Line</a:t>
            </a:r>
          </a:p>
        </p:txBody>
      </p:sp>
      <p:sp>
        <p:nvSpPr>
          <p:cNvPr id="5" name="Content Placeholder 4">
            <a:extLst>
              <a:ext uri="{FF2B5EF4-FFF2-40B4-BE49-F238E27FC236}">
                <a16:creationId xmlns:a16="http://schemas.microsoft.com/office/drawing/2014/main" id="{F1EC2F4E-8F62-47B2-A7E1-76B8330ABAA6}"/>
              </a:ext>
            </a:extLst>
          </p:cNvPr>
          <p:cNvSpPr txBox="1">
            <a:spLocks noGrp="1"/>
          </p:cNvSpPr>
          <p:nvPr>
            <p:ph sz="half" idx="1"/>
          </p:nvPr>
        </p:nvSpPr>
        <p:spPr>
          <a:xfrm>
            <a:off x="129650" y="270562"/>
            <a:ext cx="5609279" cy="1585049"/>
          </a:xfrm>
          <a:prstGeom prst="rect">
            <a:avLst/>
          </a:prstGeom>
          <a:solidFill>
            <a:schemeClr val="accent6">
              <a:lumMod val="60000"/>
              <a:lumOff val="40000"/>
            </a:schemeClr>
          </a:solidFill>
        </p:spPr>
        <p:txBody>
          <a:bodyPr wrap="square" rtlCol="0">
            <a:spAutoFit/>
          </a:bodyPr>
          <a:lstStyle/>
          <a:p>
            <a:r>
              <a:rPr lang="en-US" sz="2000" dirty="0"/>
              <a:t>Julia: 2</a:t>
            </a:r>
            <a:r>
              <a:rPr lang="en-US" sz="2000" baseline="30000" dirty="0"/>
              <a:t>nd</a:t>
            </a:r>
            <a:r>
              <a:rPr lang="en-US" sz="2000" dirty="0"/>
              <a:t> Grade, March </a:t>
            </a:r>
          </a:p>
          <a:p>
            <a:r>
              <a:rPr lang="en-US" sz="2000" dirty="0"/>
              <a:t>DIBELS - (NWF-WRC)</a:t>
            </a:r>
          </a:p>
          <a:p>
            <a:r>
              <a:rPr lang="en-US" sz="2000" dirty="0"/>
              <a:t>BL Median = 13</a:t>
            </a:r>
          </a:p>
          <a:p>
            <a:r>
              <a:rPr lang="en-US" sz="2000" dirty="0"/>
              <a:t>Post Median = 22</a:t>
            </a:r>
          </a:p>
        </p:txBody>
      </p:sp>
      <p:graphicFrame>
        <p:nvGraphicFramePr>
          <p:cNvPr id="10" name="Chart 9">
            <a:extLst>
              <a:ext uri="{FF2B5EF4-FFF2-40B4-BE49-F238E27FC236}">
                <a16:creationId xmlns:a16="http://schemas.microsoft.com/office/drawing/2014/main" id="{E788A2F2-2CA3-446C-82CA-199B8E9B2811}"/>
              </a:ext>
            </a:extLst>
          </p:cNvPr>
          <p:cNvGraphicFramePr/>
          <p:nvPr/>
        </p:nvGraphicFramePr>
        <p:xfrm>
          <a:off x="6257289" y="1432159"/>
          <a:ext cx="5609280" cy="36893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3EA92B7-18CF-499A-8907-BBB40A80D8CE}"/>
              </a:ext>
            </a:extLst>
          </p:cNvPr>
          <p:cNvSpPr txBox="1"/>
          <p:nvPr/>
        </p:nvSpPr>
        <p:spPr>
          <a:xfrm>
            <a:off x="129650" y="4125227"/>
            <a:ext cx="6964214" cy="1754326"/>
          </a:xfrm>
          <a:prstGeom prst="rect">
            <a:avLst/>
          </a:prstGeom>
          <a:noFill/>
        </p:spPr>
        <p:txBody>
          <a:bodyPr wrap="none" rtlCol="0">
            <a:spAutoFit/>
          </a:bodyPr>
          <a:lstStyle/>
          <a:p>
            <a:r>
              <a:rPr lang="en-US" b="1" dirty="0"/>
              <a:t>Goal Line = Use Green Standards</a:t>
            </a:r>
          </a:p>
          <a:p>
            <a:pPr marL="285750" indent="-285750">
              <a:buFont typeface="Arial" panose="020B0604020202020204" pitchFamily="34" charset="0"/>
              <a:buChar char="•"/>
            </a:pPr>
            <a:r>
              <a:rPr lang="en-US" dirty="0"/>
              <a:t>Start Point = Julia’s Baseline Median Score </a:t>
            </a:r>
            <a:r>
              <a:rPr lang="en-US" dirty="0">
                <a:solidFill>
                  <a:schemeClr val="accent6">
                    <a:lumMod val="75000"/>
                  </a:schemeClr>
                </a:solidFill>
              </a:rPr>
              <a:t>(13)</a:t>
            </a:r>
          </a:p>
          <a:p>
            <a:pPr marL="285750" indent="-285750">
              <a:buFont typeface="Arial" panose="020B0604020202020204" pitchFamily="34" charset="0"/>
              <a:buChar char="•"/>
            </a:pPr>
            <a:r>
              <a:rPr lang="en-US" dirty="0"/>
              <a:t>End Point = </a:t>
            </a:r>
            <a:r>
              <a:rPr lang="en-US" dirty="0">
                <a:solidFill>
                  <a:schemeClr val="accent2"/>
                </a:solidFill>
              </a:rPr>
              <a:t>(16.6)</a:t>
            </a:r>
          </a:p>
          <a:p>
            <a:pPr marL="742950" lvl="1" indent="-285750">
              <a:buFont typeface="Arial" panose="020B0604020202020204" pitchFamily="34" charset="0"/>
              <a:buChar char="•"/>
            </a:pPr>
            <a:r>
              <a:rPr lang="en-US" dirty="0"/>
              <a:t>Typical Weekly Improvement X # of Weeks</a:t>
            </a:r>
          </a:p>
          <a:p>
            <a:pPr marL="742950" lvl="1" indent="-285750">
              <a:buFont typeface="Arial" panose="020B0604020202020204" pitchFamily="34" charset="0"/>
              <a:buChar char="•"/>
            </a:pPr>
            <a:r>
              <a:rPr lang="en-US" dirty="0"/>
              <a:t>For example, 0.36 X 10 = 3.6 improvement expected in 10 weeks</a:t>
            </a:r>
          </a:p>
          <a:p>
            <a:pPr marL="742950" lvl="1" indent="-285750">
              <a:buFont typeface="Arial" panose="020B0604020202020204" pitchFamily="34" charset="0"/>
              <a:buChar char="•"/>
            </a:pPr>
            <a:r>
              <a:rPr lang="en-US" dirty="0">
                <a:solidFill>
                  <a:schemeClr val="accent6"/>
                </a:solidFill>
              </a:rPr>
              <a:t>13</a:t>
            </a:r>
            <a:r>
              <a:rPr lang="en-US" dirty="0"/>
              <a:t> + 3.6 = </a:t>
            </a:r>
            <a:r>
              <a:rPr lang="en-US" b="1" dirty="0">
                <a:solidFill>
                  <a:schemeClr val="accent2">
                    <a:lumMod val="60000"/>
                    <a:lumOff val="40000"/>
                  </a:schemeClr>
                </a:solidFill>
              </a:rPr>
              <a:t>16.6</a:t>
            </a:r>
          </a:p>
        </p:txBody>
      </p:sp>
      <p:pic>
        <p:nvPicPr>
          <p:cNvPr id="7" name="Content Placeholder 6">
            <a:extLst>
              <a:ext uri="{FF2B5EF4-FFF2-40B4-BE49-F238E27FC236}">
                <a16:creationId xmlns:a16="http://schemas.microsoft.com/office/drawing/2014/main" id="{D3795D44-5E5C-4DE7-9B6C-EE5935F98D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57136" y="368824"/>
            <a:ext cx="1277870" cy="1277870"/>
          </a:xfrm>
        </p:spPr>
      </p:pic>
      <p:cxnSp>
        <p:nvCxnSpPr>
          <p:cNvPr id="13" name="Straight Connector 12">
            <a:extLst>
              <a:ext uri="{FF2B5EF4-FFF2-40B4-BE49-F238E27FC236}">
                <a16:creationId xmlns:a16="http://schemas.microsoft.com/office/drawing/2014/main" id="{2F1E3A2E-ADEE-4F3C-A719-1C96727ECDFF}"/>
              </a:ext>
            </a:extLst>
          </p:cNvPr>
          <p:cNvCxnSpPr>
            <a:cxnSpLocks/>
          </p:cNvCxnSpPr>
          <p:nvPr/>
        </p:nvCxnSpPr>
        <p:spPr>
          <a:xfrm flipV="1">
            <a:off x="7838989" y="2221814"/>
            <a:ext cx="3738722" cy="380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5DA32E4-76BC-4020-81A1-C5B41F676865}"/>
              </a:ext>
            </a:extLst>
          </p:cNvPr>
          <p:cNvCxnSpPr>
            <a:cxnSpLocks/>
          </p:cNvCxnSpPr>
          <p:nvPr/>
        </p:nvCxnSpPr>
        <p:spPr>
          <a:xfrm flipH="1">
            <a:off x="2130641" y="2122273"/>
            <a:ext cx="5237825" cy="2716057"/>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26" name="Oval 25">
            <a:extLst>
              <a:ext uri="{FF2B5EF4-FFF2-40B4-BE49-F238E27FC236}">
                <a16:creationId xmlns:a16="http://schemas.microsoft.com/office/drawing/2014/main" id="{7E4A7DDA-5BA2-4C13-A7EA-1D40F7581B6A}"/>
              </a:ext>
            </a:extLst>
          </p:cNvPr>
          <p:cNvSpPr/>
          <p:nvPr/>
        </p:nvSpPr>
        <p:spPr>
          <a:xfrm>
            <a:off x="7722501" y="2502142"/>
            <a:ext cx="177553" cy="1775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7161520-0D78-4EE4-8C02-F02259511B37}"/>
              </a:ext>
            </a:extLst>
          </p:cNvPr>
          <p:cNvSpPr/>
          <p:nvPr/>
        </p:nvSpPr>
        <p:spPr>
          <a:xfrm>
            <a:off x="11427869" y="2122273"/>
            <a:ext cx="177553" cy="1775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901BBF3-4410-433B-B988-A69E2FE7ABE5}"/>
              </a:ext>
            </a:extLst>
          </p:cNvPr>
          <p:cNvSpPr txBox="1"/>
          <p:nvPr/>
        </p:nvSpPr>
        <p:spPr>
          <a:xfrm rot="21228398">
            <a:off x="9493621" y="2383833"/>
            <a:ext cx="779381" cy="276999"/>
          </a:xfrm>
          <a:prstGeom prst="rect">
            <a:avLst/>
          </a:prstGeom>
          <a:noFill/>
        </p:spPr>
        <p:txBody>
          <a:bodyPr wrap="square" rtlCol="0">
            <a:spAutoFit/>
          </a:bodyPr>
          <a:lstStyle/>
          <a:p>
            <a:r>
              <a:rPr lang="en-US" sz="1200" b="1" dirty="0"/>
              <a:t>Goal Line</a:t>
            </a:r>
          </a:p>
        </p:txBody>
      </p:sp>
      <p:cxnSp>
        <p:nvCxnSpPr>
          <p:cNvPr id="18" name="Straight Arrow Connector 17">
            <a:extLst>
              <a:ext uri="{FF2B5EF4-FFF2-40B4-BE49-F238E27FC236}">
                <a16:creationId xmlns:a16="http://schemas.microsoft.com/office/drawing/2014/main" id="{FDEA573B-C961-4D51-B598-2EA737C2D924}"/>
              </a:ext>
            </a:extLst>
          </p:cNvPr>
          <p:cNvCxnSpPr>
            <a:cxnSpLocks/>
          </p:cNvCxnSpPr>
          <p:nvPr/>
        </p:nvCxnSpPr>
        <p:spPr>
          <a:xfrm flipH="1" flipV="1">
            <a:off x="1906330" y="1432159"/>
            <a:ext cx="5462136" cy="1122944"/>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20465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9" y="396875"/>
            <a:ext cx="11205048" cy="1086631"/>
          </a:xfrm>
          <a:solidFill>
            <a:schemeClr val="tx1"/>
          </a:solidFill>
        </p:spPr>
        <p:txBody>
          <a:bodyPr/>
          <a:lstStyle/>
          <a:p>
            <a:pPr algn="ctr">
              <a:defRPr/>
            </a:pPr>
            <a:r>
              <a:rPr lang="en-US" b="1" dirty="0">
                <a:solidFill>
                  <a:schemeClr val="bg1"/>
                </a:solidFill>
              </a:rPr>
              <a:t>Making a Graphical Trend Decision</a:t>
            </a:r>
          </a:p>
        </p:txBody>
      </p:sp>
      <p:sp>
        <p:nvSpPr>
          <p:cNvPr id="29702" name="Content Placeholder 5"/>
          <p:cNvSpPr>
            <a:spLocks noGrp="1"/>
          </p:cNvSpPr>
          <p:nvPr>
            <p:ph sz="quarter" idx="4"/>
          </p:nvPr>
        </p:nvSpPr>
        <p:spPr>
          <a:xfrm>
            <a:off x="4425319" y="5420994"/>
            <a:ext cx="5761001" cy="923329"/>
          </a:xfrm>
          <a:solidFill>
            <a:schemeClr val="accent6">
              <a:lumMod val="60000"/>
              <a:lumOff val="40000"/>
            </a:schemeClr>
          </a:solidFill>
        </p:spPr>
        <p:txBody>
          <a:bodyPr>
            <a:normAutofit/>
          </a:bodyPr>
          <a:lstStyle/>
          <a:p>
            <a:pPr marL="0" indent="0">
              <a:buNone/>
            </a:pPr>
            <a:r>
              <a:rPr lang="en-US" altLang="en-US" sz="1800" dirty="0"/>
              <a:t>If the student’s trend-line and goal-line are the same, </a:t>
            </a:r>
            <a:r>
              <a:rPr lang="en-US" altLang="en-US" sz="1800" i="1" dirty="0"/>
              <a:t>no changes need to be made. </a:t>
            </a:r>
          </a:p>
          <a:p>
            <a:endParaRPr lang="en-US" altLang="en-US" dirty="0"/>
          </a:p>
        </p:txBody>
      </p:sp>
      <p:cxnSp>
        <p:nvCxnSpPr>
          <p:cNvPr id="6" name="Straight Connector 5">
            <a:extLst>
              <a:ext uri="{FF2B5EF4-FFF2-40B4-BE49-F238E27FC236}">
                <a16:creationId xmlns:a16="http://schemas.microsoft.com/office/drawing/2014/main" id="{ADA67782-616F-4C66-AF0D-B8AA52BF714B}"/>
              </a:ext>
            </a:extLst>
          </p:cNvPr>
          <p:cNvCxnSpPr>
            <a:cxnSpLocks/>
          </p:cNvCxnSpPr>
          <p:nvPr/>
        </p:nvCxnSpPr>
        <p:spPr>
          <a:xfrm flipV="1">
            <a:off x="675442" y="2564797"/>
            <a:ext cx="3148010" cy="47284"/>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4A3A34C-4D78-49CD-94D8-9783C5C6B74A}"/>
              </a:ext>
            </a:extLst>
          </p:cNvPr>
          <p:cNvSpPr txBox="1"/>
          <p:nvPr/>
        </p:nvSpPr>
        <p:spPr>
          <a:xfrm>
            <a:off x="1749192" y="2596821"/>
            <a:ext cx="779381" cy="276999"/>
          </a:xfrm>
          <a:prstGeom prst="rect">
            <a:avLst/>
          </a:prstGeom>
          <a:noFill/>
        </p:spPr>
        <p:txBody>
          <a:bodyPr wrap="square" rtlCol="0">
            <a:spAutoFit/>
          </a:bodyPr>
          <a:lstStyle/>
          <a:p>
            <a:r>
              <a:rPr lang="en-US" sz="1200" b="1" dirty="0"/>
              <a:t>Goal Line</a:t>
            </a:r>
          </a:p>
        </p:txBody>
      </p:sp>
      <p:cxnSp>
        <p:nvCxnSpPr>
          <p:cNvPr id="8" name="Straight Connector 7">
            <a:extLst>
              <a:ext uri="{FF2B5EF4-FFF2-40B4-BE49-F238E27FC236}">
                <a16:creationId xmlns:a16="http://schemas.microsoft.com/office/drawing/2014/main" id="{5BCA606D-6666-42A8-9874-A1102509FA8E}"/>
              </a:ext>
            </a:extLst>
          </p:cNvPr>
          <p:cNvCxnSpPr>
            <a:cxnSpLocks/>
          </p:cNvCxnSpPr>
          <p:nvPr/>
        </p:nvCxnSpPr>
        <p:spPr>
          <a:xfrm flipV="1">
            <a:off x="675442" y="2097320"/>
            <a:ext cx="3148009" cy="380709"/>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47C567-C99F-42F5-A862-0F61A1499EE3}"/>
              </a:ext>
            </a:extLst>
          </p:cNvPr>
          <p:cNvSpPr txBox="1"/>
          <p:nvPr/>
        </p:nvSpPr>
        <p:spPr>
          <a:xfrm rot="21140097">
            <a:off x="1663983" y="2036198"/>
            <a:ext cx="849913" cy="276999"/>
          </a:xfrm>
          <a:prstGeom prst="rect">
            <a:avLst/>
          </a:prstGeom>
          <a:noFill/>
        </p:spPr>
        <p:txBody>
          <a:bodyPr wrap="none" rtlCol="0">
            <a:spAutoFit/>
          </a:bodyPr>
          <a:lstStyle/>
          <a:p>
            <a:r>
              <a:rPr lang="en-US" sz="1200" b="1" dirty="0"/>
              <a:t>Trend Line</a:t>
            </a:r>
          </a:p>
        </p:txBody>
      </p:sp>
      <p:cxnSp>
        <p:nvCxnSpPr>
          <p:cNvPr id="10" name="Straight Connector 9">
            <a:extLst>
              <a:ext uri="{FF2B5EF4-FFF2-40B4-BE49-F238E27FC236}">
                <a16:creationId xmlns:a16="http://schemas.microsoft.com/office/drawing/2014/main" id="{7E391195-0532-4E5B-9D08-02E9787A396A}"/>
              </a:ext>
            </a:extLst>
          </p:cNvPr>
          <p:cNvCxnSpPr>
            <a:cxnSpLocks/>
          </p:cNvCxnSpPr>
          <p:nvPr/>
        </p:nvCxnSpPr>
        <p:spPr>
          <a:xfrm flipV="1">
            <a:off x="6944380" y="4027869"/>
            <a:ext cx="3148009" cy="380709"/>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41AB4C2-4945-471A-B32E-2997CE7BC7F4}"/>
              </a:ext>
            </a:extLst>
          </p:cNvPr>
          <p:cNvSpPr txBox="1"/>
          <p:nvPr/>
        </p:nvSpPr>
        <p:spPr>
          <a:xfrm rot="21228398">
            <a:off x="8097744" y="4239394"/>
            <a:ext cx="779381" cy="276999"/>
          </a:xfrm>
          <a:prstGeom prst="rect">
            <a:avLst/>
          </a:prstGeom>
          <a:noFill/>
        </p:spPr>
        <p:txBody>
          <a:bodyPr wrap="square" rtlCol="0">
            <a:spAutoFit/>
          </a:bodyPr>
          <a:lstStyle/>
          <a:p>
            <a:r>
              <a:rPr lang="en-US" sz="1200" b="1" dirty="0"/>
              <a:t>Goal Line</a:t>
            </a:r>
          </a:p>
        </p:txBody>
      </p:sp>
      <p:cxnSp>
        <p:nvCxnSpPr>
          <p:cNvPr id="13" name="Straight Connector 12">
            <a:extLst>
              <a:ext uri="{FF2B5EF4-FFF2-40B4-BE49-F238E27FC236}">
                <a16:creationId xmlns:a16="http://schemas.microsoft.com/office/drawing/2014/main" id="{9D561816-3639-4B0E-9AD3-C9AE61E6A8DE}"/>
              </a:ext>
            </a:extLst>
          </p:cNvPr>
          <p:cNvCxnSpPr>
            <a:cxnSpLocks/>
          </p:cNvCxnSpPr>
          <p:nvPr/>
        </p:nvCxnSpPr>
        <p:spPr>
          <a:xfrm>
            <a:off x="6944379" y="3941103"/>
            <a:ext cx="3241941" cy="7177"/>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8AD229-31F4-4853-87FF-DFC8644E4F36}"/>
              </a:ext>
            </a:extLst>
          </p:cNvPr>
          <p:cNvSpPr txBox="1"/>
          <p:nvPr/>
        </p:nvSpPr>
        <p:spPr>
          <a:xfrm>
            <a:off x="7951454" y="3671281"/>
            <a:ext cx="849913" cy="276999"/>
          </a:xfrm>
          <a:prstGeom prst="rect">
            <a:avLst/>
          </a:prstGeom>
          <a:noFill/>
        </p:spPr>
        <p:txBody>
          <a:bodyPr wrap="none" rtlCol="0">
            <a:spAutoFit/>
          </a:bodyPr>
          <a:lstStyle/>
          <a:p>
            <a:r>
              <a:rPr lang="en-US" sz="1200" b="1" dirty="0"/>
              <a:t>Trend Line</a:t>
            </a:r>
          </a:p>
        </p:txBody>
      </p:sp>
      <p:cxnSp>
        <p:nvCxnSpPr>
          <p:cNvPr id="19" name="Straight Connector 18">
            <a:extLst>
              <a:ext uri="{FF2B5EF4-FFF2-40B4-BE49-F238E27FC236}">
                <a16:creationId xmlns:a16="http://schemas.microsoft.com/office/drawing/2014/main" id="{4FF34BF8-4A5D-4B10-BAB0-1841A2D571BB}"/>
              </a:ext>
            </a:extLst>
          </p:cNvPr>
          <p:cNvCxnSpPr>
            <a:cxnSpLocks/>
          </p:cNvCxnSpPr>
          <p:nvPr/>
        </p:nvCxnSpPr>
        <p:spPr>
          <a:xfrm flipV="1">
            <a:off x="640339" y="5888470"/>
            <a:ext cx="3148009" cy="380709"/>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C0BCF98-E4A7-4F0E-B701-92E1343D0D12}"/>
              </a:ext>
            </a:extLst>
          </p:cNvPr>
          <p:cNvSpPr txBox="1"/>
          <p:nvPr/>
        </p:nvSpPr>
        <p:spPr>
          <a:xfrm rot="21228398">
            <a:off x="1701419" y="6120057"/>
            <a:ext cx="779381" cy="276999"/>
          </a:xfrm>
          <a:prstGeom prst="rect">
            <a:avLst/>
          </a:prstGeom>
          <a:noFill/>
        </p:spPr>
        <p:txBody>
          <a:bodyPr wrap="square" rtlCol="0">
            <a:spAutoFit/>
          </a:bodyPr>
          <a:lstStyle/>
          <a:p>
            <a:r>
              <a:rPr lang="en-US" sz="1200" b="1" dirty="0"/>
              <a:t>Goal Line</a:t>
            </a:r>
          </a:p>
        </p:txBody>
      </p:sp>
      <p:cxnSp>
        <p:nvCxnSpPr>
          <p:cNvPr id="21" name="Straight Connector 20">
            <a:extLst>
              <a:ext uri="{FF2B5EF4-FFF2-40B4-BE49-F238E27FC236}">
                <a16:creationId xmlns:a16="http://schemas.microsoft.com/office/drawing/2014/main" id="{DEC213E1-AEB2-411F-A3B3-5BC449DE533A}"/>
              </a:ext>
            </a:extLst>
          </p:cNvPr>
          <p:cNvCxnSpPr>
            <a:cxnSpLocks/>
          </p:cNvCxnSpPr>
          <p:nvPr/>
        </p:nvCxnSpPr>
        <p:spPr>
          <a:xfrm flipV="1">
            <a:off x="640338" y="5420994"/>
            <a:ext cx="3148009" cy="380709"/>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1E23487-A9B8-43A5-A1F7-00B29339DB64}"/>
              </a:ext>
            </a:extLst>
          </p:cNvPr>
          <p:cNvSpPr txBox="1"/>
          <p:nvPr/>
        </p:nvSpPr>
        <p:spPr>
          <a:xfrm rot="21140097">
            <a:off x="1628879" y="5359872"/>
            <a:ext cx="849913" cy="276999"/>
          </a:xfrm>
          <a:prstGeom prst="rect">
            <a:avLst/>
          </a:prstGeom>
          <a:noFill/>
        </p:spPr>
        <p:txBody>
          <a:bodyPr wrap="none" rtlCol="0">
            <a:spAutoFit/>
          </a:bodyPr>
          <a:lstStyle/>
          <a:p>
            <a:r>
              <a:rPr lang="en-US" sz="1200" b="1" dirty="0"/>
              <a:t>Trend Line</a:t>
            </a:r>
          </a:p>
        </p:txBody>
      </p:sp>
      <p:sp>
        <p:nvSpPr>
          <p:cNvPr id="25" name="TextBox 24">
            <a:extLst>
              <a:ext uri="{FF2B5EF4-FFF2-40B4-BE49-F238E27FC236}">
                <a16:creationId xmlns:a16="http://schemas.microsoft.com/office/drawing/2014/main" id="{8223CEB0-3226-4F31-BB51-7F73B047CCB4}"/>
              </a:ext>
            </a:extLst>
          </p:cNvPr>
          <p:cNvSpPr txBox="1"/>
          <p:nvPr/>
        </p:nvSpPr>
        <p:spPr>
          <a:xfrm>
            <a:off x="4425319" y="1884584"/>
            <a:ext cx="5761001" cy="923330"/>
          </a:xfrm>
          <a:prstGeom prst="rect">
            <a:avLst/>
          </a:prstGeom>
          <a:solidFill>
            <a:schemeClr val="accent1"/>
          </a:solidFill>
        </p:spPr>
        <p:txBody>
          <a:bodyPr wrap="none" rtlCol="0">
            <a:spAutoFit/>
          </a:bodyPr>
          <a:lstStyle/>
          <a:p>
            <a:r>
              <a:rPr lang="en-US" altLang="en-US" dirty="0">
                <a:solidFill>
                  <a:schemeClr val="bg1"/>
                </a:solidFill>
              </a:rPr>
              <a:t>If the student’s trend-line is steeper than the goal-line, </a:t>
            </a:r>
          </a:p>
          <a:p>
            <a:r>
              <a:rPr lang="en-US" altLang="en-US" dirty="0">
                <a:solidFill>
                  <a:schemeClr val="bg1"/>
                </a:solidFill>
              </a:rPr>
              <a:t>the </a:t>
            </a:r>
            <a:r>
              <a:rPr lang="en-US" altLang="en-US" i="1" dirty="0">
                <a:solidFill>
                  <a:schemeClr val="bg1"/>
                </a:solidFill>
              </a:rPr>
              <a:t>child is responding to the intervention and will catch up.</a:t>
            </a:r>
          </a:p>
          <a:p>
            <a:endParaRPr lang="en-US" dirty="0"/>
          </a:p>
        </p:txBody>
      </p:sp>
      <p:sp>
        <p:nvSpPr>
          <p:cNvPr id="27" name="TextBox 26">
            <a:extLst>
              <a:ext uri="{FF2B5EF4-FFF2-40B4-BE49-F238E27FC236}">
                <a16:creationId xmlns:a16="http://schemas.microsoft.com/office/drawing/2014/main" id="{585FABF0-1C1D-4C83-99EA-252F3E13493D}"/>
              </a:ext>
            </a:extLst>
          </p:cNvPr>
          <p:cNvSpPr txBox="1"/>
          <p:nvPr/>
        </p:nvSpPr>
        <p:spPr>
          <a:xfrm>
            <a:off x="675442" y="3685742"/>
            <a:ext cx="5761001" cy="923330"/>
          </a:xfrm>
          <a:prstGeom prst="rect">
            <a:avLst/>
          </a:prstGeom>
          <a:solidFill>
            <a:srgbClr val="7030A0"/>
          </a:solidFill>
        </p:spPr>
        <p:txBody>
          <a:bodyPr wrap="square" rtlCol="0">
            <a:spAutoFit/>
          </a:bodyPr>
          <a:lstStyle/>
          <a:p>
            <a:r>
              <a:rPr lang="en-US" altLang="en-US" dirty="0">
                <a:solidFill>
                  <a:schemeClr val="bg1"/>
                </a:solidFill>
              </a:rPr>
              <a:t>If the student’s trend-line is flatter than the goal-line, </a:t>
            </a:r>
          </a:p>
          <a:p>
            <a:r>
              <a:rPr lang="en-US" altLang="en-US" i="1" dirty="0">
                <a:solidFill>
                  <a:schemeClr val="bg1"/>
                </a:solidFill>
              </a:rPr>
              <a:t>the child is failing to respond to the intervention.</a:t>
            </a:r>
          </a:p>
          <a:p>
            <a:endParaRPr lang="en-US" dirty="0"/>
          </a:p>
        </p:txBody>
      </p:sp>
      <p:cxnSp>
        <p:nvCxnSpPr>
          <p:cNvPr id="30" name="Straight Connector 29">
            <a:extLst>
              <a:ext uri="{FF2B5EF4-FFF2-40B4-BE49-F238E27FC236}">
                <a16:creationId xmlns:a16="http://schemas.microsoft.com/office/drawing/2014/main" id="{2F32332C-DA4C-4C2E-993B-FBE312C99713}"/>
              </a:ext>
            </a:extLst>
          </p:cNvPr>
          <p:cNvCxnSpPr/>
          <p:nvPr/>
        </p:nvCxnSpPr>
        <p:spPr>
          <a:xfrm>
            <a:off x="261652" y="5010150"/>
            <a:ext cx="11420475"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CCA640A-1F93-4BB2-860D-B9117FFBD1E8}"/>
              </a:ext>
            </a:extLst>
          </p:cNvPr>
          <p:cNvCxnSpPr/>
          <p:nvPr/>
        </p:nvCxnSpPr>
        <p:spPr>
          <a:xfrm>
            <a:off x="261652" y="3114675"/>
            <a:ext cx="11420475" cy="0"/>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0841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D9F3-C90E-4C00-AAA2-31B73F7C50FA}"/>
              </a:ext>
            </a:extLst>
          </p:cNvPr>
          <p:cNvSpPr>
            <a:spLocks noGrp="1"/>
          </p:cNvSpPr>
          <p:nvPr>
            <p:ph type="title"/>
          </p:nvPr>
        </p:nvSpPr>
        <p:spPr>
          <a:xfrm>
            <a:off x="5923371" y="226767"/>
            <a:ext cx="5949233" cy="1563251"/>
          </a:xfrm>
          <a:solidFill>
            <a:schemeClr val="tx1"/>
          </a:solidFill>
        </p:spPr>
        <p:txBody>
          <a:bodyPr/>
          <a:lstStyle/>
          <a:p>
            <a:pPr algn="ctr"/>
            <a:r>
              <a:rPr lang="en-US" dirty="0">
                <a:solidFill>
                  <a:schemeClr val="bg1"/>
                </a:solidFill>
              </a:rPr>
              <a:t>Example Case: “Julia”</a:t>
            </a:r>
            <a:br>
              <a:rPr lang="en-US" dirty="0">
                <a:solidFill>
                  <a:schemeClr val="bg1"/>
                </a:solidFill>
              </a:rPr>
            </a:br>
            <a:r>
              <a:rPr lang="en-US" dirty="0">
                <a:solidFill>
                  <a:schemeClr val="bg1"/>
                </a:solidFill>
              </a:rPr>
              <a:t>Decision Time!</a:t>
            </a:r>
          </a:p>
        </p:txBody>
      </p:sp>
      <p:sp>
        <p:nvSpPr>
          <p:cNvPr id="5" name="Content Placeholder 4">
            <a:extLst>
              <a:ext uri="{FF2B5EF4-FFF2-40B4-BE49-F238E27FC236}">
                <a16:creationId xmlns:a16="http://schemas.microsoft.com/office/drawing/2014/main" id="{F1EC2F4E-8F62-47B2-A7E1-76B8330ABAA6}"/>
              </a:ext>
            </a:extLst>
          </p:cNvPr>
          <p:cNvSpPr txBox="1">
            <a:spLocks noGrp="1"/>
          </p:cNvSpPr>
          <p:nvPr>
            <p:ph sz="half" idx="1"/>
          </p:nvPr>
        </p:nvSpPr>
        <p:spPr>
          <a:xfrm>
            <a:off x="130213" y="218547"/>
            <a:ext cx="5609279" cy="1585049"/>
          </a:xfrm>
          <a:prstGeom prst="rect">
            <a:avLst/>
          </a:prstGeom>
          <a:solidFill>
            <a:schemeClr val="accent6">
              <a:lumMod val="60000"/>
              <a:lumOff val="40000"/>
            </a:schemeClr>
          </a:solidFill>
        </p:spPr>
        <p:txBody>
          <a:bodyPr wrap="square" rtlCol="0">
            <a:spAutoFit/>
          </a:bodyPr>
          <a:lstStyle/>
          <a:p>
            <a:r>
              <a:rPr lang="en-US" sz="2000" dirty="0"/>
              <a:t>Julia: 2</a:t>
            </a:r>
            <a:r>
              <a:rPr lang="en-US" sz="2000" baseline="30000" dirty="0"/>
              <a:t>nd</a:t>
            </a:r>
            <a:r>
              <a:rPr lang="en-US" sz="2000" dirty="0"/>
              <a:t> Grade, March </a:t>
            </a:r>
          </a:p>
          <a:p>
            <a:r>
              <a:rPr lang="en-US" sz="2000" dirty="0"/>
              <a:t>DIBELS - (NWF-WRC)</a:t>
            </a:r>
          </a:p>
          <a:p>
            <a:r>
              <a:rPr lang="en-US" sz="2000" dirty="0"/>
              <a:t>BL Median = 13</a:t>
            </a:r>
          </a:p>
          <a:p>
            <a:r>
              <a:rPr lang="en-US" sz="2000" dirty="0"/>
              <a:t>Post Median = 22</a:t>
            </a:r>
          </a:p>
        </p:txBody>
      </p:sp>
      <p:graphicFrame>
        <p:nvGraphicFramePr>
          <p:cNvPr id="10" name="Chart 9">
            <a:extLst>
              <a:ext uri="{FF2B5EF4-FFF2-40B4-BE49-F238E27FC236}">
                <a16:creationId xmlns:a16="http://schemas.microsoft.com/office/drawing/2014/main" id="{E788A2F2-2CA3-446C-82CA-199B8E9B2811}"/>
              </a:ext>
            </a:extLst>
          </p:cNvPr>
          <p:cNvGraphicFramePr/>
          <p:nvPr>
            <p:extLst>
              <p:ext uri="{D42A27DB-BD31-4B8C-83A1-F6EECF244321}">
                <p14:modId xmlns:p14="http://schemas.microsoft.com/office/powerpoint/2010/main" val="1044421930"/>
              </p:ext>
            </p:extLst>
          </p:nvPr>
        </p:nvGraphicFramePr>
        <p:xfrm>
          <a:off x="6268630" y="1372743"/>
          <a:ext cx="5609280" cy="3689350"/>
        </p:xfrm>
        <a:graphic>
          <a:graphicData uri="http://schemas.openxmlformats.org/drawingml/2006/chart">
            <c:chart xmlns:c="http://schemas.openxmlformats.org/drawingml/2006/chart" xmlns:r="http://schemas.openxmlformats.org/officeDocument/2006/relationships" r:id="rId2"/>
          </a:graphicData>
        </a:graphic>
      </p:graphicFrame>
      <p:pic>
        <p:nvPicPr>
          <p:cNvPr id="7" name="Content Placeholder 6">
            <a:extLst>
              <a:ext uri="{FF2B5EF4-FFF2-40B4-BE49-F238E27FC236}">
                <a16:creationId xmlns:a16="http://schemas.microsoft.com/office/drawing/2014/main" id="{D3795D44-5E5C-4DE7-9B6C-EE5935F98D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57136" y="368824"/>
            <a:ext cx="1277870" cy="1277870"/>
          </a:xfrm>
        </p:spPr>
      </p:pic>
      <p:cxnSp>
        <p:nvCxnSpPr>
          <p:cNvPr id="12" name="Straight Connector 11">
            <a:extLst>
              <a:ext uri="{FF2B5EF4-FFF2-40B4-BE49-F238E27FC236}">
                <a16:creationId xmlns:a16="http://schemas.microsoft.com/office/drawing/2014/main" id="{5D87F49B-0EC4-4357-ACF5-3126FEF77A0B}"/>
              </a:ext>
            </a:extLst>
          </p:cNvPr>
          <p:cNvCxnSpPr>
            <a:cxnSpLocks/>
          </p:cNvCxnSpPr>
          <p:nvPr/>
        </p:nvCxnSpPr>
        <p:spPr>
          <a:xfrm flipV="1">
            <a:off x="7037000" y="2588455"/>
            <a:ext cx="3316822" cy="339868"/>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82ADF3A-A495-448B-B6D8-4EDC3DC66740}"/>
              </a:ext>
            </a:extLst>
          </p:cNvPr>
          <p:cNvSpPr/>
          <p:nvPr/>
        </p:nvSpPr>
        <p:spPr>
          <a:xfrm>
            <a:off x="6948223" y="2848457"/>
            <a:ext cx="177553" cy="1775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24640B-CC12-4642-A62A-0BFDA310A068}"/>
              </a:ext>
            </a:extLst>
          </p:cNvPr>
          <p:cNvSpPr/>
          <p:nvPr/>
        </p:nvSpPr>
        <p:spPr>
          <a:xfrm>
            <a:off x="10087340" y="2520753"/>
            <a:ext cx="177553" cy="1775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B01EE8-5A0B-44DC-8CD0-366C5EA17453}"/>
              </a:ext>
            </a:extLst>
          </p:cNvPr>
          <p:cNvSpPr/>
          <p:nvPr/>
        </p:nvSpPr>
        <p:spPr>
          <a:xfrm>
            <a:off x="10087339" y="2113183"/>
            <a:ext cx="177553" cy="177553"/>
          </a:xfrm>
          <a:prstGeom prst="ellips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280151D-224B-4545-A50F-3213DE2E039B}"/>
              </a:ext>
            </a:extLst>
          </p:cNvPr>
          <p:cNvSpPr txBox="1"/>
          <p:nvPr/>
        </p:nvSpPr>
        <p:spPr>
          <a:xfrm rot="20762020">
            <a:off x="9046586" y="2118505"/>
            <a:ext cx="849913" cy="276999"/>
          </a:xfrm>
          <a:prstGeom prst="rect">
            <a:avLst/>
          </a:prstGeom>
          <a:noFill/>
        </p:spPr>
        <p:txBody>
          <a:bodyPr wrap="none" rtlCol="0">
            <a:spAutoFit/>
          </a:bodyPr>
          <a:lstStyle/>
          <a:p>
            <a:r>
              <a:rPr lang="en-US" sz="1200" b="1" dirty="0"/>
              <a:t>Trend Line</a:t>
            </a:r>
          </a:p>
        </p:txBody>
      </p:sp>
      <p:sp>
        <p:nvSpPr>
          <p:cNvPr id="22" name="TextBox 21">
            <a:extLst>
              <a:ext uri="{FF2B5EF4-FFF2-40B4-BE49-F238E27FC236}">
                <a16:creationId xmlns:a16="http://schemas.microsoft.com/office/drawing/2014/main" id="{040514EB-51F6-45F5-B6EE-DB3CD2BDA564}"/>
              </a:ext>
            </a:extLst>
          </p:cNvPr>
          <p:cNvSpPr txBox="1"/>
          <p:nvPr/>
        </p:nvSpPr>
        <p:spPr>
          <a:xfrm rot="21228398">
            <a:off x="9125316" y="2658934"/>
            <a:ext cx="779381" cy="276999"/>
          </a:xfrm>
          <a:prstGeom prst="rect">
            <a:avLst/>
          </a:prstGeom>
          <a:noFill/>
        </p:spPr>
        <p:txBody>
          <a:bodyPr wrap="square" rtlCol="0">
            <a:spAutoFit/>
          </a:bodyPr>
          <a:lstStyle/>
          <a:p>
            <a:r>
              <a:rPr lang="en-US" sz="1200" b="1" dirty="0"/>
              <a:t>Goal Line</a:t>
            </a:r>
          </a:p>
        </p:txBody>
      </p:sp>
      <p:sp>
        <p:nvSpPr>
          <p:cNvPr id="15" name="Text Placeholder 4">
            <a:extLst>
              <a:ext uri="{FF2B5EF4-FFF2-40B4-BE49-F238E27FC236}">
                <a16:creationId xmlns:a16="http://schemas.microsoft.com/office/drawing/2014/main" id="{D0BAC70C-8997-4563-9452-1825A9F6CDF4}"/>
              </a:ext>
            </a:extLst>
          </p:cNvPr>
          <p:cNvSpPr txBox="1">
            <a:spLocks/>
          </p:cNvSpPr>
          <p:nvPr/>
        </p:nvSpPr>
        <p:spPr>
          <a:xfrm>
            <a:off x="-105408" y="2390089"/>
            <a:ext cx="5425129" cy="736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dirty="0"/>
              <a:t>Trend-Line Decision</a:t>
            </a:r>
          </a:p>
        </p:txBody>
      </p:sp>
      <p:sp>
        <p:nvSpPr>
          <p:cNvPr id="17" name="Content Placeholder 5">
            <a:extLst>
              <a:ext uri="{FF2B5EF4-FFF2-40B4-BE49-F238E27FC236}">
                <a16:creationId xmlns:a16="http://schemas.microsoft.com/office/drawing/2014/main" id="{B7D40A59-0443-431B-978C-587521AB40E1}"/>
              </a:ext>
            </a:extLst>
          </p:cNvPr>
          <p:cNvSpPr txBox="1">
            <a:spLocks/>
          </p:cNvSpPr>
          <p:nvPr/>
        </p:nvSpPr>
        <p:spPr>
          <a:xfrm>
            <a:off x="184896" y="2863233"/>
            <a:ext cx="5609280" cy="3689349"/>
          </a:xfrm>
          <a:prstGeom prst="rect">
            <a:avLst/>
          </a:prstGeom>
          <a:solidFill>
            <a:schemeClr val="accent6">
              <a:lumMod val="60000"/>
              <a:lumOff val="40000"/>
            </a:scheme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If the student’s trend-line is steeper than the goal-line, the </a:t>
            </a:r>
            <a:r>
              <a:rPr lang="en-US" altLang="en-US" i="1" dirty="0"/>
              <a:t>child is responding to the intervention and may catch up.</a:t>
            </a:r>
          </a:p>
          <a:p>
            <a:r>
              <a:rPr lang="en-US" altLang="en-US" dirty="0"/>
              <a:t>If the student’s trend-line is flatter than the goal-line, </a:t>
            </a:r>
            <a:r>
              <a:rPr lang="en-US" altLang="en-US" i="1" dirty="0"/>
              <a:t>the child is failing to respond to the intervention.</a:t>
            </a:r>
          </a:p>
          <a:p>
            <a:r>
              <a:rPr lang="en-US" altLang="en-US" dirty="0"/>
              <a:t>If the student’s trend-line and goal-line are the same, </a:t>
            </a:r>
            <a:r>
              <a:rPr lang="en-US" altLang="en-US" i="1" dirty="0"/>
              <a:t>no changes need to be made. </a:t>
            </a:r>
          </a:p>
          <a:p>
            <a:endParaRPr lang="en-US" altLang="en-US" dirty="0"/>
          </a:p>
        </p:txBody>
      </p:sp>
      <p:sp>
        <p:nvSpPr>
          <p:cNvPr id="3" name="TextBox 2">
            <a:extLst>
              <a:ext uri="{FF2B5EF4-FFF2-40B4-BE49-F238E27FC236}">
                <a16:creationId xmlns:a16="http://schemas.microsoft.com/office/drawing/2014/main" id="{705902A1-D07C-120C-DA54-E2F0A81699A3}"/>
              </a:ext>
            </a:extLst>
          </p:cNvPr>
          <p:cNvSpPr txBox="1"/>
          <p:nvPr/>
        </p:nvSpPr>
        <p:spPr>
          <a:xfrm>
            <a:off x="6642886" y="5556914"/>
            <a:ext cx="4765670" cy="523220"/>
          </a:xfrm>
          <a:prstGeom prst="rect">
            <a:avLst/>
          </a:prstGeom>
          <a:noFill/>
        </p:spPr>
        <p:txBody>
          <a:bodyPr wrap="square" rtlCol="0">
            <a:spAutoFit/>
          </a:bodyPr>
          <a:lstStyle/>
          <a:p>
            <a:r>
              <a:rPr lang="en-US" sz="2800" b="1" dirty="0">
                <a:solidFill>
                  <a:schemeClr val="accent2"/>
                </a:solidFill>
              </a:rPr>
              <a:t>What would you recommend?</a:t>
            </a:r>
          </a:p>
        </p:txBody>
      </p:sp>
    </p:spTree>
    <p:extLst>
      <p:ext uri="{BB962C8B-B14F-4D97-AF65-F5344CB8AC3E}">
        <p14:creationId xmlns:p14="http://schemas.microsoft.com/office/powerpoint/2010/main" val="2294067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#1a</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My school has already set up academic and behavioral interventions for students without collecting baseline data. </a:t>
            </a:r>
          </a:p>
          <a:p>
            <a:pPr marL="0" indent="0">
              <a:buNone/>
            </a:pPr>
            <a:r>
              <a:rPr lang="en-US" sz="2000" dirty="0"/>
              <a:t>How would I analyze several months of progress monitoring data without any baseline data? </a:t>
            </a:r>
          </a:p>
          <a:p>
            <a:pPr marL="0" indent="0">
              <a:buNone/>
            </a:pPr>
            <a:r>
              <a:rPr lang="en-US" sz="2000" dirty="0"/>
              <a:t>Is there a modified version of Graphing Trends technique with only progress monitoring data? </a:t>
            </a:r>
          </a:p>
          <a:p>
            <a:pPr marL="0" indent="0">
              <a:buNone/>
            </a:pPr>
            <a:endParaRPr lang="en-US" sz="2000" dirty="0"/>
          </a:p>
        </p:txBody>
      </p:sp>
      <p:sp>
        <p:nvSpPr>
          <p:cNvPr id="4" name="TextBox 3">
            <a:extLst>
              <a:ext uri="{FF2B5EF4-FFF2-40B4-BE49-F238E27FC236}">
                <a16:creationId xmlns:a16="http://schemas.microsoft.com/office/drawing/2014/main" id="{50355A77-63F0-55A9-86D1-84D28F5327ED}"/>
              </a:ext>
            </a:extLst>
          </p:cNvPr>
          <p:cNvSpPr txBox="1"/>
          <p:nvPr/>
        </p:nvSpPr>
        <p:spPr>
          <a:xfrm>
            <a:off x="7036202" y="3167390"/>
            <a:ext cx="4765670" cy="523220"/>
          </a:xfrm>
          <a:prstGeom prst="rect">
            <a:avLst/>
          </a:prstGeom>
          <a:noFill/>
        </p:spPr>
        <p:txBody>
          <a:bodyPr wrap="square" rtlCol="0">
            <a:spAutoFit/>
          </a:bodyPr>
          <a:lstStyle/>
          <a:p>
            <a:r>
              <a:rPr lang="en-US" sz="2800" b="1" dirty="0">
                <a:solidFill>
                  <a:schemeClr val="accent2"/>
                </a:solidFill>
              </a:rPr>
              <a:t>What would you recommend?</a:t>
            </a:r>
          </a:p>
        </p:txBody>
      </p:sp>
    </p:spTree>
    <p:extLst>
      <p:ext uri="{BB962C8B-B14F-4D97-AF65-F5344CB8AC3E}">
        <p14:creationId xmlns:p14="http://schemas.microsoft.com/office/powerpoint/2010/main" val="2870121997"/>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#1b</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My school has already set up academic and behavioral interventions for students without collecting baseline data. </a:t>
            </a:r>
          </a:p>
          <a:p>
            <a:pPr marL="0" indent="0">
              <a:buNone/>
            </a:pPr>
            <a:r>
              <a:rPr lang="en-US" sz="2000" dirty="0"/>
              <a:t>How would I analyze several months of progress monitoring data without any baseline data? </a:t>
            </a:r>
          </a:p>
          <a:p>
            <a:pPr marL="0" indent="0">
              <a:buNone/>
            </a:pPr>
            <a:r>
              <a:rPr lang="en-US" sz="2000" dirty="0"/>
              <a:t>Is there a modified version of Graphing Trends technique with only progress monitoring data? </a:t>
            </a:r>
          </a:p>
          <a:p>
            <a:pPr marL="0" indent="0">
              <a:buNone/>
            </a:pPr>
            <a:endParaRPr lang="en-US" sz="2000" dirty="0"/>
          </a:p>
        </p:txBody>
      </p:sp>
      <p:pic>
        <p:nvPicPr>
          <p:cNvPr id="5" name="Picture 4">
            <a:extLst>
              <a:ext uri="{FF2B5EF4-FFF2-40B4-BE49-F238E27FC236}">
                <a16:creationId xmlns:a16="http://schemas.microsoft.com/office/drawing/2014/main" id="{949B650A-6226-E0DB-13D9-2266724FA28F}"/>
              </a:ext>
            </a:extLst>
          </p:cNvPr>
          <p:cNvPicPr>
            <a:picLocks noChangeAspect="1"/>
          </p:cNvPicPr>
          <p:nvPr/>
        </p:nvPicPr>
        <p:blipFill>
          <a:blip r:embed="rId2"/>
          <a:stretch>
            <a:fillRect/>
          </a:stretch>
        </p:blipFill>
        <p:spPr>
          <a:xfrm>
            <a:off x="7203293" y="887618"/>
            <a:ext cx="3936488" cy="2224115"/>
          </a:xfrm>
          <a:prstGeom prst="rect">
            <a:avLst/>
          </a:prstGeom>
        </p:spPr>
      </p:pic>
      <p:pic>
        <p:nvPicPr>
          <p:cNvPr id="7" name="Picture 6">
            <a:extLst>
              <a:ext uri="{FF2B5EF4-FFF2-40B4-BE49-F238E27FC236}">
                <a16:creationId xmlns:a16="http://schemas.microsoft.com/office/drawing/2014/main" id="{36BE2219-254B-0998-0B7A-7ED039C5F6A8}"/>
              </a:ext>
            </a:extLst>
          </p:cNvPr>
          <p:cNvPicPr>
            <a:picLocks noChangeAspect="1"/>
          </p:cNvPicPr>
          <p:nvPr/>
        </p:nvPicPr>
        <p:blipFill>
          <a:blip r:embed="rId3"/>
          <a:stretch>
            <a:fillRect/>
          </a:stretch>
        </p:blipFill>
        <p:spPr>
          <a:xfrm>
            <a:off x="6655196" y="3399572"/>
            <a:ext cx="5032681" cy="3170589"/>
          </a:xfrm>
          <a:prstGeom prst="rect">
            <a:avLst/>
          </a:prstGeom>
        </p:spPr>
      </p:pic>
    </p:spTree>
    <p:extLst>
      <p:ext uri="{BB962C8B-B14F-4D97-AF65-F5344CB8AC3E}">
        <p14:creationId xmlns:p14="http://schemas.microsoft.com/office/powerpoint/2010/main" val="1370437261"/>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7" name="Rectangle 922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8" name="Freeform: Shape 9224">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67290" y="1502402"/>
            <a:ext cx="4153626" cy="2174091"/>
          </a:xfrm>
        </p:spPr>
        <p:txBody>
          <a:bodyPr anchor="b">
            <a:normAutofit/>
          </a:bodyPr>
          <a:lstStyle/>
          <a:p>
            <a:r>
              <a:rPr lang="en-US" sz="4800" b="1" dirty="0">
                <a:solidFill>
                  <a:schemeClr val="bg1"/>
                </a:solidFill>
              </a:rPr>
              <a:t>One Child</a:t>
            </a:r>
            <a:br>
              <a:rPr lang="en-US" sz="4800" b="1" dirty="0">
                <a:solidFill>
                  <a:schemeClr val="bg1"/>
                </a:solidFill>
              </a:rPr>
            </a:br>
            <a:r>
              <a:rPr lang="en-US" sz="4800" b="1" dirty="0">
                <a:solidFill>
                  <a:schemeClr val="bg1"/>
                </a:solidFill>
              </a:rPr>
              <a:t>Academic</a:t>
            </a:r>
            <a:br>
              <a:rPr lang="en-US" sz="4800" b="1" dirty="0">
                <a:solidFill>
                  <a:schemeClr val="bg1"/>
                </a:solidFill>
              </a:rPr>
            </a:br>
            <a:r>
              <a:rPr lang="en-US" sz="4800" b="1" dirty="0">
                <a:solidFill>
                  <a:schemeClr val="bg1"/>
                </a:solidFill>
              </a:rPr>
              <a:t>Three Methods</a:t>
            </a:r>
          </a:p>
        </p:txBody>
      </p:sp>
      <p:grpSp>
        <p:nvGrpSpPr>
          <p:cNvPr id="9259" name="Group 9226">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926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26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767290" y="3853544"/>
            <a:ext cx="4075054" cy="2015412"/>
          </a:xfrm>
        </p:spPr>
        <p:txBody>
          <a:bodyPr anchor="t">
            <a:normAutofit/>
          </a:bodyPr>
          <a:lstStyle/>
          <a:p>
            <a:r>
              <a:rPr lang="en-US" sz="2400" dirty="0">
                <a:solidFill>
                  <a:schemeClr val="bg1"/>
                </a:solidFill>
              </a:rPr>
              <a:t>Effect Size</a:t>
            </a:r>
          </a:p>
          <a:p>
            <a:r>
              <a:rPr lang="en-US" sz="2400" dirty="0">
                <a:solidFill>
                  <a:schemeClr val="bg1"/>
                </a:solidFill>
              </a:rPr>
              <a:t>Percent Non-overlapping Data (PND) </a:t>
            </a:r>
          </a:p>
          <a:p>
            <a:r>
              <a:rPr lang="en-US" sz="2400" dirty="0">
                <a:solidFill>
                  <a:schemeClr val="bg1"/>
                </a:solidFill>
              </a:rPr>
              <a:t>Graphing Data Trends</a:t>
            </a:r>
          </a:p>
          <a:p>
            <a:endParaRPr lang="en-US" sz="2400" dirty="0">
              <a:solidFill>
                <a:schemeClr val="bg1"/>
              </a:solidFill>
            </a:endParaRPr>
          </a:p>
        </p:txBody>
      </p:sp>
      <p:pic>
        <p:nvPicPr>
          <p:cNvPr id="9218" name="Picture 2" descr="Image result for three of a ki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5407" y="2948554"/>
            <a:ext cx="5607821" cy="227172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EA1F7723-2689-CC7B-00C4-D23CF93BE1BB}"/>
              </a:ext>
            </a:extLst>
          </p:cNvPr>
          <p:cNvSpPr txBox="1">
            <a:spLocks/>
          </p:cNvSpPr>
          <p:nvPr/>
        </p:nvSpPr>
        <p:spPr>
          <a:xfrm>
            <a:off x="6253950" y="1363505"/>
            <a:ext cx="5609279" cy="1585049"/>
          </a:xfrm>
          <a:prstGeom prst="rect">
            <a:avLst/>
          </a:prstGeom>
          <a:solidFill>
            <a:schemeClr val="accent6">
              <a:lumMod val="60000"/>
              <a:lumOff val="4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Julia: 2</a:t>
            </a:r>
            <a:r>
              <a:rPr lang="en-US" sz="2000" baseline="30000"/>
              <a:t>nd</a:t>
            </a:r>
            <a:r>
              <a:rPr lang="en-US" sz="2000"/>
              <a:t> Grade, March </a:t>
            </a:r>
          </a:p>
          <a:p>
            <a:r>
              <a:rPr lang="en-US" sz="2000"/>
              <a:t>DIBELS - (NWF-WRC)</a:t>
            </a:r>
          </a:p>
          <a:p>
            <a:r>
              <a:rPr lang="en-US" sz="2000"/>
              <a:t>BL Median = 13</a:t>
            </a:r>
          </a:p>
          <a:p>
            <a:r>
              <a:rPr lang="en-US" sz="2000"/>
              <a:t>Post Median = 22</a:t>
            </a:r>
            <a:endParaRPr lang="en-US" sz="2000" dirty="0"/>
          </a:p>
        </p:txBody>
      </p:sp>
      <p:pic>
        <p:nvPicPr>
          <p:cNvPr id="5" name="Content Placeholder 6">
            <a:extLst>
              <a:ext uri="{FF2B5EF4-FFF2-40B4-BE49-F238E27FC236}">
                <a16:creationId xmlns:a16="http://schemas.microsoft.com/office/drawing/2014/main" id="{CC8B9F8C-51B1-BDBF-CF34-1BA8D5F6F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0873" y="1513782"/>
            <a:ext cx="1277870" cy="1277870"/>
          </a:xfrm>
          <a:prstGeom prst="rect">
            <a:avLst/>
          </a:prstGeom>
        </p:spPr>
      </p:pic>
    </p:spTree>
    <p:extLst>
      <p:ext uri="{BB962C8B-B14F-4D97-AF65-F5344CB8AC3E}">
        <p14:creationId xmlns:p14="http://schemas.microsoft.com/office/powerpoint/2010/main" val="1078753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252443" y="223688"/>
            <a:ext cx="6326121" cy="1167883"/>
          </a:xfrm>
          <a:solidFill>
            <a:schemeClr val="tx1"/>
          </a:solidFill>
        </p:spPr>
        <p:txBody>
          <a:bodyPr/>
          <a:lstStyle/>
          <a:p>
            <a:pPr algn="ctr"/>
            <a:r>
              <a:rPr lang="en-US" b="1" dirty="0">
                <a:solidFill>
                  <a:schemeClr val="bg1"/>
                </a:solidFill>
              </a:rPr>
              <a:t>So, What Did We Find?</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575125" y="1563228"/>
            <a:ext cx="1570228" cy="411956"/>
          </a:xfrm>
        </p:spPr>
        <p:txBody>
          <a:bodyPr>
            <a:normAutofit lnSpcReduction="10000"/>
          </a:bodyPr>
          <a:lstStyle/>
          <a:p>
            <a:r>
              <a:rPr lang="en-US" dirty="0"/>
              <a:t>Effect Size</a:t>
            </a:r>
          </a:p>
        </p:txBody>
      </p:sp>
      <p:sp>
        <p:nvSpPr>
          <p:cNvPr id="5" name="Text Placeholder 4">
            <a:extLst>
              <a:ext uri="{FF2B5EF4-FFF2-40B4-BE49-F238E27FC236}">
                <a16:creationId xmlns:a16="http://schemas.microsoft.com/office/drawing/2014/main" id="{BEFF7AC2-2F39-4732-AB4C-4919E3FF0344}"/>
              </a:ext>
            </a:extLst>
          </p:cNvPr>
          <p:cNvSpPr>
            <a:spLocks noGrp="1"/>
          </p:cNvSpPr>
          <p:nvPr>
            <p:ph type="body" sz="quarter" idx="3"/>
          </p:nvPr>
        </p:nvSpPr>
        <p:spPr>
          <a:xfrm>
            <a:off x="3813883" y="4188909"/>
            <a:ext cx="1426329" cy="436597"/>
          </a:xfrm>
        </p:spPr>
        <p:txBody>
          <a:bodyPr>
            <a:normAutofit lnSpcReduction="10000"/>
          </a:bodyPr>
          <a:lstStyle/>
          <a:p>
            <a:r>
              <a:rPr lang="en-US" dirty="0"/>
              <a:t>PND</a:t>
            </a:r>
          </a:p>
        </p:txBody>
      </p:sp>
      <p:sp>
        <p:nvSpPr>
          <p:cNvPr id="7" name="Text Placeholder 2">
            <a:extLst>
              <a:ext uri="{FF2B5EF4-FFF2-40B4-BE49-F238E27FC236}">
                <a16:creationId xmlns:a16="http://schemas.microsoft.com/office/drawing/2014/main" id="{006B2800-D98A-4574-8A95-3F078CD7B865}"/>
              </a:ext>
            </a:extLst>
          </p:cNvPr>
          <p:cNvSpPr txBox="1">
            <a:spLocks/>
          </p:cNvSpPr>
          <p:nvPr/>
        </p:nvSpPr>
        <p:spPr>
          <a:xfrm>
            <a:off x="7748377" y="1538585"/>
            <a:ext cx="2353903" cy="4365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Graphing Trends</a:t>
            </a:r>
          </a:p>
        </p:txBody>
      </p:sp>
      <p:sp>
        <p:nvSpPr>
          <p:cNvPr id="9" name="Content Placeholder 4">
            <a:extLst>
              <a:ext uri="{FF2B5EF4-FFF2-40B4-BE49-F238E27FC236}">
                <a16:creationId xmlns:a16="http://schemas.microsoft.com/office/drawing/2014/main" id="{1A6D7E0C-C19E-6B3E-0959-24A28B9F2BF5}"/>
              </a:ext>
            </a:extLst>
          </p:cNvPr>
          <p:cNvSpPr txBox="1">
            <a:spLocks/>
          </p:cNvSpPr>
          <p:nvPr/>
        </p:nvSpPr>
        <p:spPr>
          <a:xfrm>
            <a:off x="6578564" y="224475"/>
            <a:ext cx="5480085"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Julia: 2</a:t>
            </a:r>
            <a:r>
              <a:rPr lang="en-US" sz="2000" baseline="30000" dirty="0"/>
              <a:t>nd</a:t>
            </a:r>
            <a:r>
              <a:rPr lang="en-US" sz="2000" dirty="0"/>
              <a:t> Grade, March </a:t>
            </a:r>
          </a:p>
          <a:p>
            <a:r>
              <a:rPr lang="en-US" sz="2000" dirty="0"/>
              <a:t>DIBELS - (NWF-WRC)</a:t>
            </a:r>
          </a:p>
          <a:p>
            <a:r>
              <a:rPr lang="en-US" sz="2000" dirty="0"/>
              <a:t>Reading Problems</a:t>
            </a:r>
          </a:p>
        </p:txBody>
      </p:sp>
      <p:pic>
        <p:nvPicPr>
          <p:cNvPr id="10" name="Content Placeholder 6">
            <a:extLst>
              <a:ext uri="{FF2B5EF4-FFF2-40B4-BE49-F238E27FC236}">
                <a16:creationId xmlns:a16="http://schemas.microsoft.com/office/drawing/2014/main" id="{9745269C-24C5-6D25-B4CD-9462C135C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026" y="251054"/>
            <a:ext cx="1184531" cy="1184531"/>
          </a:xfrm>
          <a:prstGeom prst="rect">
            <a:avLst/>
          </a:prstGeom>
        </p:spPr>
      </p:pic>
      <p:pic>
        <p:nvPicPr>
          <p:cNvPr id="18" name="Picture 17">
            <a:extLst>
              <a:ext uri="{FF2B5EF4-FFF2-40B4-BE49-F238E27FC236}">
                <a16:creationId xmlns:a16="http://schemas.microsoft.com/office/drawing/2014/main" id="{2AB2F874-E1A5-0373-9C1F-29A3790A25E4}"/>
              </a:ext>
            </a:extLst>
          </p:cNvPr>
          <p:cNvPicPr>
            <a:picLocks noChangeAspect="1"/>
          </p:cNvPicPr>
          <p:nvPr/>
        </p:nvPicPr>
        <p:blipFill>
          <a:blip r:embed="rId3"/>
          <a:stretch>
            <a:fillRect/>
          </a:stretch>
        </p:blipFill>
        <p:spPr>
          <a:xfrm>
            <a:off x="6578564" y="1944104"/>
            <a:ext cx="4413935" cy="2522249"/>
          </a:xfrm>
          <a:prstGeom prst="rect">
            <a:avLst/>
          </a:prstGeom>
        </p:spPr>
      </p:pic>
      <p:pic>
        <p:nvPicPr>
          <p:cNvPr id="22" name="Picture 21">
            <a:extLst>
              <a:ext uri="{FF2B5EF4-FFF2-40B4-BE49-F238E27FC236}">
                <a16:creationId xmlns:a16="http://schemas.microsoft.com/office/drawing/2014/main" id="{D7008D74-5602-44EB-424A-0F6366608116}"/>
              </a:ext>
            </a:extLst>
          </p:cNvPr>
          <p:cNvPicPr>
            <a:picLocks noChangeAspect="1"/>
          </p:cNvPicPr>
          <p:nvPr/>
        </p:nvPicPr>
        <p:blipFill>
          <a:blip r:embed="rId4"/>
          <a:stretch>
            <a:fillRect/>
          </a:stretch>
        </p:blipFill>
        <p:spPr>
          <a:xfrm>
            <a:off x="3274028" y="4519404"/>
            <a:ext cx="6044578" cy="2291626"/>
          </a:xfrm>
          <a:prstGeom prst="rect">
            <a:avLst/>
          </a:prstGeom>
        </p:spPr>
      </p:pic>
      <p:pic>
        <p:nvPicPr>
          <p:cNvPr id="25" name="Content Placeholder 10">
            <a:extLst>
              <a:ext uri="{FF2B5EF4-FFF2-40B4-BE49-F238E27FC236}">
                <a16:creationId xmlns:a16="http://schemas.microsoft.com/office/drawing/2014/main" id="{8CD9C581-79EF-DCBA-9507-D83E26CDBA21}"/>
              </a:ext>
            </a:extLst>
          </p:cNvPr>
          <p:cNvPicPr>
            <a:picLocks noChangeAspect="1"/>
          </p:cNvPicPr>
          <p:nvPr/>
        </p:nvPicPr>
        <p:blipFill>
          <a:blip r:embed="rId5"/>
          <a:stretch>
            <a:fillRect/>
          </a:stretch>
        </p:blipFill>
        <p:spPr>
          <a:xfrm>
            <a:off x="313639" y="2029858"/>
            <a:ext cx="2466883" cy="2595648"/>
          </a:xfrm>
          <a:prstGeom prst="rect">
            <a:avLst/>
          </a:prstGeom>
        </p:spPr>
      </p:pic>
      <p:pic>
        <p:nvPicPr>
          <p:cNvPr id="26" name="Picture 25">
            <a:extLst>
              <a:ext uri="{FF2B5EF4-FFF2-40B4-BE49-F238E27FC236}">
                <a16:creationId xmlns:a16="http://schemas.microsoft.com/office/drawing/2014/main" id="{A733C4EC-27ED-01B7-6EA0-0E25EA67374C}"/>
              </a:ext>
            </a:extLst>
          </p:cNvPr>
          <p:cNvPicPr>
            <a:picLocks noChangeAspect="1"/>
          </p:cNvPicPr>
          <p:nvPr/>
        </p:nvPicPr>
        <p:blipFill>
          <a:blip r:embed="rId6"/>
          <a:stretch>
            <a:fillRect/>
          </a:stretch>
        </p:blipFill>
        <p:spPr>
          <a:xfrm>
            <a:off x="313640" y="4413302"/>
            <a:ext cx="2466882" cy="212204"/>
          </a:xfrm>
          <a:prstGeom prst="rect">
            <a:avLst/>
          </a:prstGeom>
        </p:spPr>
      </p:pic>
    </p:spTree>
    <p:extLst>
      <p:ext uri="{BB962C8B-B14F-4D97-AF65-F5344CB8AC3E}">
        <p14:creationId xmlns:p14="http://schemas.microsoft.com/office/powerpoint/2010/main" val="2365299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7" name="Rectangle 922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8" name="Freeform: Shape 9224">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67290" y="1502402"/>
            <a:ext cx="4153626" cy="2174091"/>
          </a:xfrm>
        </p:spPr>
        <p:txBody>
          <a:bodyPr anchor="b">
            <a:normAutofit/>
          </a:bodyPr>
          <a:lstStyle/>
          <a:p>
            <a:r>
              <a:rPr lang="en-US" sz="4800" b="1" dirty="0">
                <a:solidFill>
                  <a:schemeClr val="bg1"/>
                </a:solidFill>
              </a:rPr>
              <a:t>One Child</a:t>
            </a:r>
            <a:br>
              <a:rPr lang="en-US" sz="4800" b="1" dirty="0">
                <a:solidFill>
                  <a:schemeClr val="bg1"/>
                </a:solidFill>
              </a:rPr>
            </a:br>
            <a:r>
              <a:rPr lang="en-US" sz="4800" b="1" dirty="0">
                <a:solidFill>
                  <a:schemeClr val="bg1"/>
                </a:solidFill>
              </a:rPr>
              <a:t>Behavioral</a:t>
            </a:r>
            <a:br>
              <a:rPr lang="en-US" sz="4800" b="1" dirty="0">
                <a:solidFill>
                  <a:schemeClr val="bg1"/>
                </a:solidFill>
              </a:rPr>
            </a:br>
            <a:r>
              <a:rPr lang="en-US" sz="4800" b="1" dirty="0">
                <a:solidFill>
                  <a:schemeClr val="bg1"/>
                </a:solidFill>
              </a:rPr>
              <a:t>Three Methods</a:t>
            </a:r>
          </a:p>
        </p:txBody>
      </p:sp>
      <p:grpSp>
        <p:nvGrpSpPr>
          <p:cNvPr id="9259" name="Group 9226">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926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26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767290" y="3853544"/>
            <a:ext cx="4075054" cy="2015412"/>
          </a:xfrm>
        </p:spPr>
        <p:txBody>
          <a:bodyPr anchor="t">
            <a:normAutofit/>
          </a:bodyPr>
          <a:lstStyle/>
          <a:p>
            <a:r>
              <a:rPr lang="en-US" sz="2400" dirty="0">
                <a:solidFill>
                  <a:schemeClr val="bg1"/>
                </a:solidFill>
              </a:rPr>
              <a:t>Effect Size</a:t>
            </a:r>
          </a:p>
          <a:p>
            <a:r>
              <a:rPr lang="en-US" sz="2400" dirty="0">
                <a:solidFill>
                  <a:schemeClr val="bg1"/>
                </a:solidFill>
              </a:rPr>
              <a:t>Percent Non-overlapping Data (PND) </a:t>
            </a:r>
          </a:p>
          <a:p>
            <a:r>
              <a:rPr lang="en-US" sz="2400" dirty="0">
                <a:solidFill>
                  <a:schemeClr val="bg1"/>
                </a:solidFill>
              </a:rPr>
              <a:t>Graphing Data Trends</a:t>
            </a:r>
          </a:p>
          <a:p>
            <a:endParaRPr lang="en-US" sz="2400" dirty="0">
              <a:solidFill>
                <a:schemeClr val="bg1"/>
              </a:solidFill>
            </a:endParaRPr>
          </a:p>
        </p:txBody>
      </p:sp>
      <p:pic>
        <p:nvPicPr>
          <p:cNvPr id="9218" name="Picture 2" descr="Image result for three of a kind"/>
          <p:cNvPicPr>
            <a:picLocks noChangeAspect="1" noChangeArrowheads="1"/>
          </p:cNvPicPr>
          <p:nvPr/>
        </p:nvPicPr>
        <p:blipFill rotWithShape="1">
          <a:blip r:embed="rId2">
            <a:extLst>
              <a:ext uri="{28A0092B-C50C-407E-A947-70E740481C1C}">
                <a14:useLocalDpi xmlns:a14="http://schemas.microsoft.com/office/drawing/2010/main" val="0"/>
              </a:ext>
            </a:extLst>
          </a:blip>
          <a:srcRect l="18859"/>
          <a:stretch/>
        </p:blipFill>
        <p:spPr bwMode="auto">
          <a:xfrm>
            <a:off x="6894030" y="2995207"/>
            <a:ext cx="4550254" cy="22717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4">
            <a:extLst>
              <a:ext uri="{FF2B5EF4-FFF2-40B4-BE49-F238E27FC236}">
                <a16:creationId xmlns:a16="http://schemas.microsoft.com/office/drawing/2014/main" id="{00AE12D8-FB09-8932-A34C-5698851828D1}"/>
              </a:ext>
            </a:extLst>
          </p:cNvPr>
          <p:cNvSpPr txBox="1">
            <a:spLocks/>
          </p:cNvSpPr>
          <p:nvPr/>
        </p:nvSpPr>
        <p:spPr>
          <a:xfrm>
            <a:off x="6894030" y="1834058"/>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7" name="Picture 6">
            <a:extLst>
              <a:ext uri="{FF2B5EF4-FFF2-40B4-BE49-F238E27FC236}">
                <a16:creationId xmlns:a16="http://schemas.microsoft.com/office/drawing/2014/main" id="{D43EFF8E-66FA-730A-C652-467CC39AF847}"/>
              </a:ext>
            </a:extLst>
          </p:cNvPr>
          <p:cNvPicPr>
            <a:picLocks noChangeAspect="1"/>
          </p:cNvPicPr>
          <p:nvPr/>
        </p:nvPicPr>
        <p:blipFill>
          <a:blip r:embed="rId3"/>
          <a:stretch>
            <a:fillRect/>
          </a:stretch>
        </p:blipFill>
        <p:spPr>
          <a:xfrm>
            <a:off x="10121962" y="1814711"/>
            <a:ext cx="1322322" cy="1179810"/>
          </a:xfrm>
          <a:prstGeom prst="rect">
            <a:avLst/>
          </a:prstGeom>
        </p:spPr>
      </p:pic>
    </p:spTree>
    <p:extLst>
      <p:ext uri="{BB962C8B-B14F-4D97-AF65-F5344CB8AC3E}">
        <p14:creationId xmlns:p14="http://schemas.microsoft.com/office/powerpoint/2010/main" val="104937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E479-7377-4963-813A-2F0AC586AA17}"/>
              </a:ext>
            </a:extLst>
          </p:cNvPr>
          <p:cNvSpPr>
            <a:spLocks noGrp="1"/>
          </p:cNvSpPr>
          <p:nvPr>
            <p:ph type="title"/>
          </p:nvPr>
        </p:nvSpPr>
        <p:spPr>
          <a:xfrm>
            <a:off x="6653600" y="1396289"/>
            <a:ext cx="5006336" cy="1325563"/>
          </a:xfrm>
        </p:spPr>
        <p:txBody>
          <a:bodyPr vert="horz" lIns="91440" tIns="45720" rIns="91440" bIns="45720" rtlCol="0" anchor="ctr">
            <a:normAutofit/>
          </a:bodyPr>
          <a:lstStyle/>
          <a:p>
            <a:r>
              <a:rPr lang="en-US" b="1" kern="1200">
                <a:solidFill>
                  <a:schemeClr val="tx1"/>
                </a:solidFill>
                <a:latin typeface="+mj-lt"/>
                <a:ea typeface="+mj-ea"/>
                <a:cs typeface="+mj-cs"/>
              </a:rPr>
              <a:t>Go! Get Your Data</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299D58B6-DB02-AC69-F3C8-4EBA1E446E20}"/>
              </a:ext>
            </a:extLst>
          </p:cNvPr>
          <p:cNvPicPr>
            <a:picLocks noChangeAspect="1"/>
          </p:cNvPicPr>
          <p:nvPr/>
        </p:nvPicPr>
        <p:blipFill rotWithShape="1">
          <a:blip r:embed="rId2">
            <a:extLst>
              <a:ext uri="{28A0092B-C50C-407E-A947-70E740481C1C}">
                <a14:useLocalDpi xmlns:a14="http://schemas.microsoft.com/office/drawing/2010/main" val="0"/>
              </a:ext>
            </a:extLst>
          </a:blip>
          <a:srcRect l="51094" t="7140" r="8828" b="10189"/>
          <a:stretch/>
        </p:blipFill>
        <p:spPr>
          <a:xfrm>
            <a:off x="364241" y="748430"/>
            <a:ext cx="4105275" cy="3895348"/>
          </a:xfrm>
          <a:prstGeom prst="rect">
            <a:avLst/>
          </a:prstGeom>
        </p:spPr>
      </p:pic>
      <p:sp>
        <p:nvSpPr>
          <p:cNvPr id="3" name="Content Placeholder 2">
            <a:extLst>
              <a:ext uri="{FF2B5EF4-FFF2-40B4-BE49-F238E27FC236}">
                <a16:creationId xmlns:a16="http://schemas.microsoft.com/office/drawing/2014/main" id="{3417669F-639F-476D-AC88-7099DEEDA75B}"/>
              </a:ext>
            </a:extLst>
          </p:cNvPr>
          <p:cNvSpPr>
            <a:spLocks noGrp="1"/>
          </p:cNvSpPr>
          <p:nvPr>
            <p:ph sz="half" idx="1"/>
          </p:nvPr>
        </p:nvSpPr>
        <p:spPr>
          <a:xfrm>
            <a:off x="6658044" y="2871982"/>
            <a:ext cx="5006336" cy="3181684"/>
          </a:xfrm>
        </p:spPr>
        <p:txBody>
          <a:bodyPr vert="horz" lIns="91440" tIns="45720" rIns="91440" bIns="45720" rtlCol="0" anchor="t">
            <a:normAutofit/>
          </a:bodyPr>
          <a:lstStyle/>
          <a:p>
            <a:pPr marL="514350"/>
            <a:r>
              <a:rPr lang="en-US" sz="3200" b="1" dirty="0"/>
              <a:t>Collect baseline data</a:t>
            </a:r>
          </a:p>
          <a:p>
            <a:pPr marL="514350"/>
            <a:r>
              <a:rPr lang="en-US" sz="3200" dirty="0"/>
              <a:t>Implement a research-based intervention</a:t>
            </a:r>
          </a:p>
          <a:p>
            <a:pPr marL="514350"/>
            <a:r>
              <a:rPr lang="en-US" sz="3200" b="1" dirty="0"/>
              <a:t>Collect more data</a:t>
            </a:r>
          </a:p>
        </p:txBody>
      </p:sp>
    </p:spTree>
    <p:extLst>
      <p:ext uri="{BB962C8B-B14F-4D97-AF65-F5344CB8AC3E}">
        <p14:creationId xmlns:p14="http://schemas.microsoft.com/office/powerpoint/2010/main" val="4052783194"/>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662507" y="167982"/>
            <a:ext cx="6335453" cy="1179811"/>
          </a:xfrm>
          <a:solidFill>
            <a:schemeClr val="tx1"/>
          </a:solidFill>
        </p:spPr>
        <p:txBody>
          <a:bodyPr/>
          <a:lstStyle/>
          <a:p>
            <a:pPr algn="ctr"/>
            <a:r>
              <a:rPr lang="en-US" b="1" dirty="0">
                <a:solidFill>
                  <a:schemeClr val="bg1"/>
                </a:solidFill>
              </a:rPr>
              <a:t>How Much Data is Needed?</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836611" y="1442245"/>
            <a:ext cx="5157787" cy="823912"/>
          </a:xfrm>
        </p:spPr>
        <p:txBody>
          <a:bodyPr/>
          <a:lstStyle/>
          <a:p>
            <a:r>
              <a:rPr lang="en-US" dirty="0"/>
              <a:t>Effect Size</a:t>
            </a:r>
          </a:p>
        </p:txBody>
      </p:sp>
      <p:sp>
        <p:nvSpPr>
          <p:cNvPr id="4" name="Content Placeholder 3">
            <a:extLst>
              <a:ext uri="{FF2B5EF4-FFF2-40B4-BE49-F238E27FC236}">
                <a16:creationId xmlns:a16="http://schemas.microsoft.com/office/drawing/2014/main" id="{D6C252B3-02B2-422D-A21A-B3616A83465C}"/>
              </a:ext>
            </a:extLst>
          </p:cNvPr>
          <p:cNvSpPr>
            <a:spLocks noGrp="1"/>
          </p:cNvSpPr>
          <p:nvPr>
            <p:ph sz="half" idx="2"/>
          </p:nvPr>
        </p:nvSpPr>
        <p:spPr>
          <a:xfrm>
            <a:off x="836610" y="2310019"/>
            <a:ext cx="5157787" cy="1612624"/>
          </a:xfrm>
        </p:spPr>
        <p:txBody>
          <a:bodyPr>
            <a:normAutofit fontScale="85000" lnSpcReduction="20000"/>
          </a:bodyPr>
          <a:lstStyle/>
          <a:p>
            <a:r>
              <a:rPr lang="en-US" dirty="0"/>
              <a:t>Baseline: 3 Data Points</a:t>
            </a:r>
          </a:p>
          <a:p>
            <a:r>
              <a:rPr lang="en-US" dirty="0"/>
              <a:t>Post: 3 Data Points</a:t>
            </a:r>
          </a:p>
          <a:p>
            <a:r>
              <a:rPr lang="en-US" dirty="0"/>
              <a:t>Progress Monitoring: 0 Data Points</a:t>
            </a:r>
          </a:p>
          <a:p>
            <a:r>
              <a:rPr lang="en-US" dirty="0"/>
              <a:t>Comparison Data: 0 Data Points</a:t>
            </a:r>
          </a:p>
        </p:txBody>
      </p:sp>
      <p:sp>
        <p:nvSpPr>
          <p:cNvPr id="5" name="Text Placeholder 4">
            <a:extLst>
              <a:ext uri="{FF2B5EF4-FFF2-40B4-BE49-F238E27FC236}">
                <a16:creationId xmlns:a16="http://schemas.microsoft.com/office/drawing/2014/main" id="{BEFF7AC2-2F39-4732-AB4C-4919E3FF0344}"/>
              </a:ext>
            </a:extLst>
          </p:cNvPr>
          <p:cNvSpPr>
            <a:spLocks noGrp="1"/>
          </p:cNvSpPr>
          <p:nvPr>
            <p:ph type="body" sz="quarter" idx="3"/>
          </p:nvPr>
        </p:nvSpPr>
        <p:spPr>
          <a:xfrm>
            <a:off x="6172200" y="1466886"/>
            <a:ext cx="5183188" cy="823912"/>
          </a:xfrm>
        </p:spPr>
        <p:txBody>
          <a:bodyPr/>
          <a:lstStyle/>
          <a:p>
            <a:r>
              <a:rPr lang="en-US" dirty="0"/>
              <a:t>Percent Non-overlapping Differences</a:t>
            </a:r>
          </a:p>
        </p:txBody>
      </p:sp>
      <p:sp>
        <p:nvSpPr>
          <p:cNvPr id="6" name="Content Placeholder 5">
            <a:extLst>
              <a:ext uri="{FF2B5EF4-FFF2-40B4-BE49-F238E27FC236}">
                <a16:creationId xmlns:a16="http://schemas.microsoft.com/office/drawing/2014/main" id="{E85EA683-DC66-4109-A8A7-0EBBDAAF1BBA}"/>
              </a:ext>
            </a:extLst>
          </p:cNvPr>
          <p:cNvSpPr>
            <a:spLocks noGrp="1"/>
          </p:cNvSpPr>
          <p:nvPr>
            <p:ph sz="quarter" idx="4"/>
          </p:nvPr>
        </p:nvSpPr>
        <p:spPr/>
        <p:txBody>
          <a:bodyPr>
            <a:normAutofit fontScale="85000" lnSpcReduction="20000"/>
          </a:bodyPr>
          <a:lstStyle/>
          <a:p>
            <a:r>
              <a:rPr lang="en-US" dirty="0"/>
              <a:t>Baseline: 1-3 Data Points</a:t>
            </a:r>
          </a:p>
          <a:p>
            <a:r>
              <a:rPr lang="en-US" dirty="0"/>
              <a:t>Post: 1-3 Data Points</a:t>
            </a:r>
          </a:p>
          <a:p>
            <a:r>
              <a:rPr lang="en-US" dirty="0"/>
              <a:t>Progress Monitoring: 6-12 Data Points</a:t>
            </a:r>
          </a:p>
          <a:p>
            <a:r>
              <a:rPr lang="en-US" dirty="0"/>
              <a:t>Comparison Data: 0 Data Points</a:t>
            </a:r>
          </a:p>
        </p:txBody>
      </p:sp>
      <p:sp>
        <p:nvSpPr>
          <p:cNvPr id="7" name="Text Placeholder 2">
            <a:extLst>
              <a:ext uri="{FF2B5EF4-FFF2-40B4-BE49-F238E27FC236}">
                <a16:creationId xmlns:a16="http://schemas.microsoft.com/office/drawing/2014/main" id="{006B2800-D98A-4574-8A95-3F078CD7B865}"/>
              </a:ext>
            </a:extLst>
          </p:cNvPr>
          <p:cNvSpPr txBox="1">
            <a:spLocks/>
          </p:cNvSpPr>
          <p:nvPr/>
        </p:nvSpPr>
        <p:spPr>
          <a:xfrm>
            <a:off x="836612" y="3821113"/>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Graphing Trends</a:t>
            </a:r>
          </a:p>
        </p:txBody>
      </p:sp>
      <p:sp>
        <p:nvSpPr>
          <p:cNvPr id="8" name="Content Placeholder 3">
            <a:extLst>
              <a:ext uri="{FF2B5EF4-FFF2-40B4-BE49-F238E27FC236}">
                <a16:creationId xmlns:a16="http://schemas.microsoft.com/office/drawing/2014/main" id="{FE745ACC-6DC7-44F9-B63D-D1D99C7F7376}"/>
              </a:ext>
            </a:extLst>
          </p:cNvPr>
          <p:cNvSpPr txBox="1">
            <a:spLocks/>
          </p:cNvSpPr>
          <p:nvPr/>
        </p:nvSpPr>
        <p:spPr>
          <a:xfrm>
            <a:off x="836611" y="4658933"/>
            <a:ext cx="5157787" cy="18339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Baseline: 1-3 Data Points</a:t>
            </a:r>
          </a:p>
          <a:p>
            <a:r>
              <a:rPr lang="en-US" dirty="0"/>
              <a:t>Post: 1-3 Data Points</a:t>
            </a:r>
          </a:p>
          <a:p>
            <a:r>
              <a:rPr lang="en-US" dirty="0"/>
              <a:t>Progress Monitoring: 0 Data Points</a:t>
            </a:r>
          </a:p>
          <a:p>
            <a:r>
              <a:rPr lang="en-US" dirty="0"/>
              <a:t>Comparison Data: 1-Pre and 1-Post</a:t>
            </a:r>
          </a:p>
        </p:txBody>
      </p:sp>
      <p:sp>
        <p:nvSpPr>
          <p:cNvPr id="9" name="Content Placeholder 4">
            <a:extLst>
              <a:ext uri="{FF2B5EF4-FFF2-40B4-BE49-F238E27FC236}">
                <a16:creationId xmlns:a16="http://schemas.microsoft.com/office/drawing/2014/main" id="{7295BF47-1A8E-B725-7E23-949E7682B040}"/>
              </a:ext>
            </a:extLst>
          </p:cNvPr>
          <p:cNvSpPr txBox="1">
            <a:spLocks/>
          </p:cNvSpPr>
          <p:nvPr/>
        </p:nvSpPr>
        <p:spPr>
          <a:xfrm>
            <a:off x="6997960" y="167983"/>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11" name="Picture 10">
            <a:extLst>
              <a:ext uri="{FF2B5EF4-FFF2-40B4-BE49-F238E27FC236}">
                <a16:creationId xmlns:a16="http://schemas.microsoft.com/office/drawing/2014/main" id="{19E5E2B2-2455-14E8-D762-2073C4BED330}"/>
              </a:ext>
            </a:extLst>
          </p:cNvPr>
          <p:cNvPicPr>
            <a:picLocks noChangeAspect="1"/>
          </p:cNvPicPr>
          <p:nvPr/>
        </p:nvPicPr>
        <p:blipFill>
          <a:blip r:embed="rId2"/>
          <a:stretch>
            <a:fillRect/>
          </a:stretch>
        </p:blipFill>
        <p:spPr>
          <a:xfrm>
            <a:off x="10225892" y="148636"/>
            <a:ext cx="1322322" cy="1179810"/>
          </a:xfrm>
          <a:prstGeom prst="rect">
            <a:avLst/>
          </a:prstGeom>
        </p:spPr>
      </p:pic>
      <p:sp>
        <p:nvSpPr>
          <p:cNvPr id="12" name="TextBox 11">
            <a:extLst>
              <a:ext uri="{FF2B5EF4-FFF2-40B4-BE49-F238E27FC236}">
                <a16:creationId xmlns:a16="http://schemas.microsoft.com/office/drawing/2014/main" id="{66471EEB-5DA7-3351-5063-36CFF17F5213}"/>
              </a:ext>
            </a:extLst>
          </p:cNvPr>
          <p:cNvSpPr txBox="1"/>
          <p:nvPr/>
        </p:nvSpPr>
        <p:spPr>
          <a:xfrm>
            <a:off x="6382138" y="4006243"/>
            <a:ext cx="5449078" cy="2585323"/>
          </a:xfrm>
          <a:prstGeom prst="rect">
            <a:avLst/>
          </a:prstGeom>
          <a:solidFill>
            <a:schemeClr val="accent2">
              <a:lumMod val="40000"/>
              <a:lumOff val="60000"/>
            </a:schemeClr>
          </a:solidFill>
        </p:spPr>
        <p:txBody>
          <a:bodyPr wrap="square" rtlCol="0">
            <a:spAutoFit/>
          </a:bodyPr>
          <a:lstStyle/>
          <a:p>
            <a:pPr algn="ctr"/>
            <a:r>
              <a:rPr lang="en-US" b="1" dirty="0"/>
              <a:t>Percent Out of Seat Behavior</a:t>
            </a:r>
          </a:p>
          <a:p>
            <a:r>
              <a:rPr lang="en-US" b="1" dirty="0"/>
              <a:t>BL:             </a:t>
            </a:r>
            <a:r>
              <a:rPr lang="en-US" dirty="0"/>
              <a:t>70%, 80%, 90%</a:t>
            </a:r>
          </a:p>
          <a:p>
            <a:r>
              <a:rPr lang="en-US" b="1" dirty="0"/>
              <a:t>Post:          </a:t>
            </a:r>
            <a:r>
              <a:rPr lang="en-US" dirty="0"/>
              <a:t>40%, 50%, 60%</a:t>
            </a:r>
          </a:p>
          <a:p>
            <a:r>
              <a:rPr lang="en-US" b="1" dirty="0"/>
              <a:t>Peer BL:    </a:t>
            </a:r>
            <a:r>
              <a:rPr lang="en-US" dirty="0"/>
              <a:t>30%, 20%, 40%</a:t>
            </a:r>
          </a:p>
          <a:p>
            <a:r>
              <a:rPr lang="en-US" b="1" dirty="0"/>
              <a:t>Peer Post: </a:t>
            </a:r>
            <a:r>
              <a:rPr lang="en-US" dirty="0"/>
              <a:t>20%, 10%, 30%</a:t>
            </a:r>
          </a:p>
          <a:p>
            <a:endParaRPr lang="en-US" dirty="0"/>
          </a:p>
          <a:p>
            <a:r>
              <a:rPr lang="en-US" b="1" dirty="0"/>
              <a:t>Progress Monitoring:</a:t>
            </a:r>
          </a:p>
          <a:p>
            <a:r>
              <a:rPr lang="en-US" dirty="0"/>
              <a:t>W1-80%, W2-70%, W3-60%, W4-70%, W5-50%, </a:t>
            </a:r>
          </a:p>
          <a:p>
            <a:r>
              <a:rPr lang="en-US" dirty="0"/>
              <a:t>W6-40%, W7-80%, W8-40%, W9-60%, W10-70%</a:t>
            </a:r>
          </a:p>
        </p:txBody>
      </p:sp>
      <p:sp>
        <p:nvSpPr>
          <p:cNvPr id="10" name="TextBox 9">
            <a:extLst>
              <a:ext uri="{FF2B5EF4-FFF2-40B4-BE49-F238E27FC236}">
                <a16:creationId xmlns:a16="http://schemas.microsoft.com/office/drawing/2014/main" id="{E25B32A9-7F80-9BA1-5DFC-C1893FAFA01E}"/>
              </a:ext>
            </a:extLst>
          </p:cNvPr>
          <p:cNvSpPr txBox="1"/>
          <p:nvPr/>
        </p:nvSpPr>
        <p:spPr>
          <a:xfrm>
            <a:off x="2580221" y="1340223"/>
            <a:ext cx="7603834" cy="523220"/>
          </a:xfrm>
          <a:prstGeom prst="rect">
            <a:avLst/>
          </a:prstGeom>
          <a:noFill/>
        </p:spPr>
        <p:txBody>
          <a:bodyPr wrap="square" rtlCol="0">
            <a:spAutoFit/>
          </a:bodyPr>
          <a:lstStyle/>
          <a:p>
            <a:r>
              <a:rPr lang="en-US" sz="2800" b="1" dirty="0">
                <a:solidFill>
                  <a:schemeClr val="accent2"/>
                </a:solidFill>
              </a:rPr>
              <a:t>Which Analysis Do We Have Enough Data to Do?</a:t>
            </a:r>
          </a:p>
        </p:txBody>
      </p:sp>
    </p:spTree>
    <p:extLst>
      <p:ext uri="{BB962C8B-B14F-4D97-AF65-F5344CB8AC3E}">
        <p14:creationId xmlns:p14="http://schemas.microsoft.com/office/powerpoint/2010/main" val="3483513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5E4A9B9-109F-035F-6884-366244E86DEA}"/>
              </a:ext>
            </a:extLst>
          </p:cNvPr>
          <p:cNvGraphicFramePr>
            <a:graphicFrameLocks noChangeAspect="1"/>
          </p:cNvGraphicFramePr>
          <p:nvPr/>
        </p:nvGraphicFramePr>
        <p:xfrm>
          <a:off x="625742" y="364550"/>
          <a:ext cx="5786627" cy="6128899"/>
        </p:xfrm>
        <a:graphic>
          <a:graphicData uri="http://schemas.openxmlformats.org/presentationml/2006/ole">
            <mc:AlternateContent xmlns:mc="http://schemas.openxmlformats.org/markup-compatibility/2006">
              <mc:Choice xmlns:v="urn:schemas-microsoft-com:vml" Requires="v">
                <p:oleObj name="Worksheet" r:id="rId2" imgW="4884597" imgH="5174043" progId="Excel.Sheet.12">
                  <p:embed/>
                </p:oleObj>
              </mc:Choice>
              <mc:Fallback>
                <p:oleObj name="Worksheet" r:id="rId2" imgW="4884597" imgH="5174043" progId="Excel.Sheet.12">
                  <p:embed/>
                  <p:pic>
                    <p:nvPicPr>
                      <p:cNvPr id="3" name="Object 2">
                        <a:extLst>
                          <a:ext uri="{FF2B5EF4-FFF2-40B4-BE49-F238E27FC236}">
                            <a16:creationId xmlns:a16="http://schemas.microsoft.com/office/drawing/2014/main" id="{A5E4A9B9-109F-035F-6884-366244E86DEA}"/>
                          </a:ext>
                        </a:extLst>
                      </p:cNvPr>
                      <p:cNvPicPr/>
                      <p:nvPr/>
                    </p:nvPicPr>
                    <p:blipFill>
                      <a:blip r:embed="rId3"/>
                      <a:stretch>
                        <a:fillRect/>
                      </a:stretch>
                    </p:blipFill>
                    <p:spPr>
                      <a:xfrm>
                        <a:off x="625742" y="364550"/>
                        <a:ext cx="5786627" cy="6128899"/>
                      </a:xfrm>
                      <a:prstGeom prst="rect">
                        <a:avLst/>
                      </a:prstGeom>
                    </p:spPr>
                  </p:pic>
                </p:oleObj>
              </mc:Fallback>
            </mc:AlternateContent>
          </a:graphicData>
        </a:graphic>
      </p:graphicFrame>
      <p:sp>
        <p:nvSpPr>
          <p:cNvPr id="4" name="Text Placeholder 2">
            <a:extLst>
              <a:ext uri="{FF2B5EF4-FFF2-40B4-BE49-F238E27FC236}">
                <a16:creationId xmlns:a16="http://schemas.microsoft.com/office/drawing/2014/main" id="{C2ABA6A7-AA7C-3B6B-7940-4613D01EB921}"/>
              </a:ext>
            </a:extLst>
          </p:cNvPr>
          <p:cNvSpPr txBox="1">
            <a:spLocks/>
          </p:cNvSpPr>
          <p:nvPr/>
        </p:nvSpPr>
        <p:spPr>
          <a:xfrm>
            <a:off x="7322248" y="3464481"/>
            <a:ext cx="152082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US" dirty="0"/>
              <a:t>Pre-Test</a:t>
            </a:r>
          </a:p>
        </p:txBody>
      </p:sp>
      <p:sp>
        <p:nvSpPr>
          <p:cNvPr id="5" name="Content Placeholder 3">
            <a:extLst>
              <a:ext uri="{FF2B5EF4-FFF2-40B4-BE49-F238E27FC236}">
                <a16:creationId xmlns:a16="http://schemas.microsoft.com/office/drawing/2014/main" id="{8DF78B29-0746-0346-A311-CB6541A6E1A3}"/>
              </a:ext>
            </a:extLst>
          </p:cNvPr>
          <p:cNvSpPr txBox="1">
            <a:spLocks/>
          </p:cNvSpPr>
          <p:nvPr/>
        </p:nvSpPr>
        <p:spPr>
          <a:xfrm>
            <a:off x="7111985" y="4288393"/>
            <a:ext cx="1692275" cy="140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t>BL1 = 70</a:t>
            </a:r>
          </a:p>
          <a:p>
            <a:pPr algn="r"/>
            <a:r>
              <a:rPr lang="en-US" sz="2400" dirty="0"/>
              <a:t>BL2 = 80</a:t>
            </a:r>
          </a:p>
          <a:p>
            <a:pPr algn="r"/>
            <a:r>
              <a:rPr lang="en-US" sz="2400" dirty="0"/>
              <a:t>BL3 = 90</a:t>
            </a:r>
          </a:p>
          <a:p>
            <a:pPr marL="0" indent="0">
              <a:buFont typeface="Arial" panose="020B0604020202020204" pitchFamily="34" charset="0"/>
              <a:buNone/>
            </a:pPr>
            <a:endParaRPr lang="en-US" dirty="0"/>
          </a:p>
        </p:txBody>
      </p:sp>
      <p:sp>
        <p:nvSpPr>
          <p:cNvPr id="6" name="Text Placeholder 4">
            <a:extLst>
              <a:ext uri="{FF2B5EF4-FFF2-40B4-BE49-F238E27FC236}">
                <a16:creationId xmlns:a16="http://schemas.microsoft.com/office/drawing/2014/main" id="{5E9A190A-31E9-CFF5-8DF0-F089D7B0B89A}"/>
              </a:ext>
            </a:extLst>
          </p:cNvPr>
          <p:cNvSpPr txBox="1">
            <a:spLocks/>
          </p:cNvSpPr>
          <p:nvPr/>
        </p:nvSpPr>
        <p:spPr>
          <a:xfrm>
            <a:off x="9571897" y="3853789"/>
            <a:ext cx="1692275" cy="4346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Post-Test</a:t>
            </a:r>
          </a:p>
        </p:txBody>
      </p:sp>
      <p:sp>
        <p:nvSpPr>
          <p:cNvPr id="7" name="Content Placeholder 5">
            <a:extLst>
              <a:ext uri="{FF2B5EF4-FFF2-40B4-BE49-F238E27FC236}">
                <a16:creationId xmlns:a16="http://schemas.microsoft.com/office/drawing/2014/main" id="{DC0EE12F-4789-A071-9421-E83B6249E997}"/>
              </a:ext>
            </a:extLst>
          </p:cNvPr>
          <p:cNvSpPr txBox="1">
            <a:spLocks/>
          </p:cNvSpPr>
          <p:nvPr/>
        </p:nvSpPr>
        <p:spPr>
          <a:xfrm>
            <a:off x="9447359" y="4288393"/>
            <a:ext cx="1692275" cy="140970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PT1 = 40</a:t>
            </a:r>
          </a:p>
          <a:p>
            <a:pPr>
              <a:lnSpc>
                <a:spcPct val="110000"/>
              </a:lnSpc>
            </a:pPr>
            <a:r>
              <a:rPr lang="en-US" dirty="0"/>
              <a:t>PT2 = 50</a:t>
            </a:r>
          </a:p>
          <a:p>
            <a:pPr>
              <a:lnSpc>
                <a:spcPct val="110000"/>
              </a:lnSpc>
            </a:pPr>
            <a:r>
              <a:rPr lang="en-US" dirty="0"/>
              <a:t>PT3 = 60</a:t>
            </a:r>
          </a:p>
        </p:txBody>
      </p:sp>
      <p:sp>
        <p:nvSpPr>
          <p:cNvPr id="8" name="Rectangle 7">
            <a:extLst>
              <a:ext uri="{FF2B5EF4-FFF2-40B4-BE49-F238E27FC236}">
                <a16:creationId xmlns:a16="http://schemas.microsoft.com/office/drawing/2014/main" id="{55972D3B-1041-52D7-01E4-6350A826B0AA}"/>
              </a:ext>
            </a:extLst>
          </p:cNvPr>
          <p:cNvSpPr/>
          <p:nvPr/>
        </p:nvSpPr>
        <p:spPr>
          <a:xfrm>
            <a:off x="7026260" y="3464481"/>
            <a:ext cx="4181475" cy="26717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A48626-6DEB-2732-1A78-0F00BF711601}"/>
              </a:ext>
            </a:extLst>
          </p:cNvPr>
          <p:cNvSpPr txBox="1"/>
          <p:nvPr/>
        </p:nvSpPr>
        <p:spPr>
          <a:xfrm>
            <a:off x="7111985" y="3059668"/>
            <a:ext cx="1059521" cy="369332"/>
          </a:xfrm>
          <a:prstGeom prst="rect">
            <a:avLst/>
          </a:prstGeom>
          <a:noFill/>
        </p:spPr>
        <p:txBody>
          <a:bodyPr wrap="none" rtlCol="0">
            <a:spAutoFit/>
          </a:bodyPr>
          <a:lstStyle/>
          <a:p>
            <a:r>
              <a:rPr lang="en-US" b="1" dirty="0"/>
              <a:t>Example:</a:t>
            </a:r>
          </a:p>
        </p:txBody>
      </p:sp>
      <p:sp>
        <p:nvSpPr>
          <p:cNvPr id="2" name="Title 1">
            <a:extLst>
              <a:ext uri="{FF2B5EF4-FFF2-40B4-BE49-F238E27FC236}">
                <a16:creationId xmlns:a16="http://schemas.microsoft.com/office/drawing/2014/main" id="{8224C7AA-06CB-BD83-28C2-9236B0B32810}"/>
              </a:ext>
            </a:extLst>
          </p:cNvPr>
          <p:cNvSpPr txBox="1">
            <a:spLocks/>
          </p:cNvSpPr>
          <p:nvPr/>
        </p:nvSpPr>
        <p:spPr>
          <a:xfrm>
            <a:off x="6546032" y="411859"/>
            <a:ext cx="5453135" cy="754549"/>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Effect Size</a:t>
            </a:r>
          </a:p>
        </p:txBody>
      </p:sp>
      <p:sp>
        <p:nvSpPr>
          <p:cNvPr id="11" name="Content Placeholder 4">
            <a:extLst>
              <a:ext uri="{FF2B5EF4-FFF2-40B4-BE49-F238E27FC236}">
                <a16:creationId xmlns:a16="http://schemas.microsoft.com/office/drawing/2014/main" id="{6969A600-D2F2-2E20-93DD-C5DE13E4A780}"/>
              </a:ext>
            </a:extLst>
          </p:cNvPr>
          <p:cNvSpPr txBox="1">
            <a:spLocks/>
          </p:cNvSpPr>
          <p:nvPr/>
        </p:nvSpPr>
        <p:spPr>
          <a:xfrm>
            <a:off x="6546032" y="1166408"/>
            <a:ext cx="545313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12" name="Picture 11">
            <a:extLst>
              <a:ext uri="{FF2B5EF4-FFF2-40B4-BE49-F238E27FC236}">
                <a16:creationId xmlns:a16="http://schemas.microsoft.com/office/drawing/2014/main" id="{F0F5B4FD-DC70-8F19-48D7-3ABD880594F6}"/>
              </a:ext>
            </a:extLst>
          </p:cNvPr>
          <p:cNvPicPr>
            <a:picLocks noChangeAspect="1"/>
          </p:cNvPicPr>
          <p:nvPr/>
        </p:nvPicPr>
        <p:blipFill>
          <a:blip r:embed="rId4"/>
          <a:stretch>
            <a:fillRect/>
          </a:stretch>
        </p:blipFill>
        <p:spPr>
          <a:xfrm>
            <a:off x="10676844" y="1176394"/>
            <a:ext cx="1322322" cy="1179810"/>
          </a:xfrm>
          <a:prstGeom prst="rect">
            <a:avLst/>
          </a:prstGeom>
        </p:spPr>
      </p:pic>
      <p:sp>
        <p:nvSpPr>
          <p:cNvPr id="13" name="TextBox 12">
            <a:extLst>
              <a:ext uri="{FF2B5EF4-FFF2-40B4-BE49-F238E27FC236}">
                <a16:creationId xmlns:a16="http://schemas.microsoft.com/office/drawing/2014/main" id="{B7093020-F911-1808-C358-81CC7452547A}"/>
              </a:ext>
            </a:extLst>
          </p:cNvPr>
          <p:cNvSpPr txBox="1"/>
          <p:nvPr/>
        </p:nvSpPr>
        <p:spPr>
          <a:xfrm>
            <a:off x="7641745" y="2454079"/>
            <a:ext cx="3140555" cy="523220"/>
          </a:xfrm>
          <a:prstGeom prst="rect">
            <a:avLst/>
          </a:prstGeom>
          <a:noFill/>
        </p:spPr>
        <p:txBody>
          <a:bodyPr wrap="square" rtlCol="0">
            <a:spAutoFit/>
          </a:bodyPr>
          <a:lstStyle/>
          <a:p>
            <a:r>
              <a:rPr lang="en-US" sz="2800" b="1" dirty="0">
                <a:solidFill>
                  <a:schemeClr val="accent2"/>
                </a:solidFill>
              </a:rPr>
              <a:t>What Did We Find?</a:t>
            </a:r>
          </a:p>
        </p:txBody>
      </p:sp>
    </p:spTree>
    <p:extLst>
      <p:ext uri="{BB962C8B-B14F-4D97-AF65-F5344CB8AC3E}">
        <p14:creationId xmlns:p14="http://schemas.microsoft.com/office/powerpoint/2010/main" val="3871652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BFEE5F-A22B-6754-4087-A6D04DAA2323}"/>
              </a:ext>
            </a:extLst>
          </p:cNvPr>
          <p:cNvPicPr>
            <a:picLocks noChangeAspect="1"/>
          </p:cNvPicPr>
          <p:nvPr/>
        </p:nvPicPr>
        <p:blipFill rotWithShape="1">
          <a:blip r:embed="rId2"/>
          <a:srcRect t="30128"/>
          <a:stretch/>
        </p:blipFill>
        <p:spPr>
          <a:xfrm>
            <a:off x="515635" y="1690688"/>
            <a:ext cx="5896986" cy="1513372"/>
          </a:xfrm>
          <a:prstGeom prst="rect">
            <a:avLst/>
          </a:prstGeom>
        </p:spPr>
      </p:pic>
      <p:sp>
        <p:nvSpPr>
          <p:cNvPr id="14" name="TextBox 13">
            <a:extLst>
              <a:ext uri="{FF2B5EF4-FFF2-40B4-BE49-F238E27FC236}">
                <a16:creationId xmlns:a16="http://schemas.microsoft.com/office/drawing/2014/main" id="{4AB6B129-04D4-0DEA-513A-B742414639CE}"/>
              </a:ext>
            </a:extLst>
          </p:cNvPr>
          <p:cNvSpPr txBox="1"/>
          <p:nvPr/>
        </p:nvSpPr>
        <p:spPr>
          <a:xfrm>
            <a:off x="6382138" y="4006243"/>
            <a:ext cx="5449078" cy="2585323"/>
          </a:xfrm>
          <a:prstGeom prst="rect">
            <a:avLst/>
          </a:prstGeom>
          <a:solidFill>
            <a:schemeClr val="accent2">
              <a:lumMod val="40000"/>
              <a:lumOff val="60000"/>
            </a:schemeClr>
          </a:solidFill>
        </p:spPr>
        <p:txBody>
          <a:bodyPr wrap="square" rtlCol="0">
            <a:spAutoFit/>
          </a:bodyPr>
          <a:lstStyle/>
          <a:p>
            <a:pPr algn="ctr"/>
            <a:r>
              <a:rPr lang="en-US" b="1" dirty="0"/>
              <a:t>Percent Out of Seat Behavior</a:t>
            </a:r>
          </a:p>
          <a:p>
            <a:r>
              <a:rPr lang="en-US" b="1" dirty="0"/>
              <a:t>BL:             </a:t>
            </a:r>
            <a:r>
              <a:rPr lang="en-US" dirty="0"/>
              <a:t>70%, 80%, 90%</a:t>
            </a:r>
          </a:p>
          <a:p>
            <a:r>
              <a:rPr lang="en-US" b="1" dirty="0"/>
              <a:t>Post:          </a:t>
            </a:r>
            <a:r>
              <a:rPr lang="en-US" dirty="0"/>
              <a:t>40%, 50%, 60%</a:t>
            </a:r>
          </a:p>
          <a:p>
            <a:r>
              <a:rPr lang="en-US" b="1" dirty="0"/>
              <a:t>Peer BL:    </a:t>
            </a:r>
            <a:r>
              <a:rPr lang="en-US" dirty="0"/>
              <a:t>30%, 20%, 40%</a:t>
            </a:r>
          </a:p>
          <a:p>
            <a:r>
              <a:rPr lang="en-US" b="1" dirty="0"/>
              <a:t>Peer Post: </a:t>
            </a:r>
            <a:r>
              <a:rPr lang="en-US" dirty="0"/>
              <a:t>20%, 10%, 30%</a:t>
            </a:r>
          </a:p>
          <a:p>
            <a:endParaRPr lang="en-US" dirty="0"/>
          </a:p>
          <a:p>
            <a:r>
              <a:rPr lang="en-US" b="1" dirty="0"/>
              <a:t>Progress Monitoring:</a:t>
            </a:r>
          </a:p>
          <a:p>
            <a:r>
              <a:rPr lang="en-US" dirty="0"/>
              <a:t>W1-80%, W2-70%, W3-60%, W4-70%, W5-50%, </a:t>
            </a:r>
          </a:p>
          <a:p>
            <a:r>
              <a:rPr lang="en-US" dirty="0"/>
              <a:t>W6-40%, W7-80%, W8-40%, W9-60%, W10-70%</a:t>
            </a:r>
          </a:p>
        </p:txBody>
      </p:sp>
      <p:graphicFrame>
        <p:nvGraphicFramePr>
          <p:cNvPr id="18" name="Chart 17">
            <a:extLst>
              <a:ext uri="{FF2B5EF4-FFF2-40B4-BE49-F238E27FC236}">
                <a16:creationId xmlns:a16="http://schemas.microsoft.com/office/drawing/2014/main" id="{D7BD9DEB-976C-ED3C-38C8-38128E2326F5}"/>
              </a:ext>
            </a:extLst>
          </p:cNvPr>
          <p:cNvGraphicFramePr/>
          <p:nvPr>
            <p:extLst>
              <p:ext uri="{D42A27DB-BD31-4B8C-83A1-F6EECF244321}">
                <p14:modId xmlns:p14="http://schemas.microsoft.com/office/powerpoint/2010/main" val="2650344719"/>
              </p:ext>
            </p:extLst>
          </p:nvPr>
        </p:nvGraphicFramePr>
        <p:xfrm>
          <a:off x="677991" y="3749012"/>
          <a:ext cx="4985691" cy="2842554"/>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8FA73C73-0952-B1BA-2CB3-7122D0A494B8}"/>
              </a:ext>
            </a:extLst>
          </p:cNvPr>
          <p:cNvCxnSpPr>
            <a:cxnSpLocks/>
          </p:cNvCxnSpPr>
          <p:nvPr/>
        </p:nvCxnSpPr>
        <p:spPr>
          <a:xfrm flipV="1">
            <a:off x="2080727" y="3749012"/>
            <a:ext cx="0" cy="2356334"/>
          </a:xfrm>
          <a:prstGeom prst="line">
            <a:avLst/>
          </a:prstGeom>
        </p:spPr>
        <p:style>
          <a:lnRef idx="1">
            <a:schemeClr val="accent1"/>
          </a:lnRef>
          <a:fillRef idx="0">
            <a:schemeClr val="accent1"/>
          </a:fillRef>
          <a:effectRef idx="0">
            <a:schemeClr val="accent1"/>
          </a:effectRef>
          <a:fontRef idx="minor">
            <a:schemeClr val="tx1"/>
          </a:fontRef>
        </p:style>
      </p:cxnSp>
      <p:sp>
        <p:nvSpPr>
          <p:cNvPr id="23" name="Explosion: 8 Points 22">
            <a:extLst>
              <a:ext uri="{FF2B5EF4-FFF2-40B4-BE49-F238E27FC236}">
                <a16:creationId xmlns:a16="http://schemas.microsoft.com/office/drawing/2014/main" id="{0C5BFA7C-B212-C85C-3567-92AFFE6F4B80}"/>
              </a:ext>
            </a:extLst>
          </p:cNvPr>
          <p:cNvSpPr/>
          <p:nvPr/>
        </p:nvSpPr>
        <p:spPr>
          <a:xfrm>
            <a:off x="4436619" y="4727149"/>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8 Points 23">
            <a:extLst>
              <a:ext uri="{FF2B5EF4-FFF2-40B4-BE49-F238E27FC236}">
                <a16:creationId xmlns:a16="http://schemas.microsoft.com/office/drawing/2014/main" id="{03F501B7-40EA-CF1E-66B4-DB7776E897A2}"/>
              </a:ext>
            </a:extLst>
          </p:cNvPr>
          <p:cNvSpPr/>
          <p:nvPr/>
        </p:nvSpPr>
        <p:spPr>
          <a:xfrm>
            <a:off x="4795846" y="4510720"/>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8 Points 24">
            <a:extLst>
              <a:ext uri="{FF2B5EF4-FFF2-40B4-BE49-F238E27FC236}">
                <a16:creationId xmlns:a16="http://schemas.microsoft.com/office/drawing/2014/main" id="{55D0D813-3E2C-195C-EB8E-A4E031DED934}"/>
              </a:ext>
            </a:extLst>
          </p:cNvPr>
          <p:cNvSpPr/>
          <p:nvPr/>
        </p:nvSpPr>
        <p:spPr>
          <a:xfrm>
            <a:off x="3749300" y="4743986"/>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8 Points 25">
            <a:extLst>
              <a:ext uri="{FF2B5EF4-FFF2-40B4-BE49-F238E27FC236}">
                <a16:creationId xmlns:a16="http://schemas.microsoft.com/office/drawing/2014/main" id="{61A260DE-E9A3-29DB-5D89-F61AF6DBF9F8}"/>
              </a:ext>
            </a:extLst>
          </p:cNvPr>
          <p:cNvSpPr/>
          <p:nvPr/>
        </p:nvSpPr>
        <p:spPr>
          <a:xfrm>
            <a:off x="3411824" y="4615252"/>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8 Points 26">
            <a:extLst>
              <a:ext uri="{FF2B5EF4-FFF2-40B4-BE49-F238E27FC236}">
                <a16:creationId xmlns:a16="http://schemas.microsoft.com/office/drawing/2014/main" id="{64B40E27-E6C5-D4B3-88B5-45E9F86AAF71}"/>
              </a:ext>
            </a:extLst>
          </p:cNvPr>
          <p:cNvSpPr/>
          <p:nvPr/>
        </p:nvSpPr>
        <p:spPr>
          <a:xfrm>
            <a:off x="2693403" y="4514170"/>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AF4FCB-43CC-4167-7DDC-593B337D864A}"/>
              </a:ext>
            </a:extLst>
          </p:cNvPr>
          <p:cNvSpPr txBox="1"/>
          <p:nvPr/>
        </p:nvSpPr>
        <p:spPr>
          <a:xfrm>
            <a:off x="741008" y="789133"/>
            <a:ext cx="4502707" cy="646331"/>
          </a:xfrm>
          <a:prstGeom prst="rect">
            <a:avLst/>
          </a:prstGeom>
          <a:noFill/>
          <a:ln>
            <a:solidFill>
              <a:srgbClr val="FF0000"/>
            </a:solidFill>
          </a:ln>
        </p:spPr>
        <p:txBody>
          <a:bodyPr wrap="none" rtlCol="0">
            <a:spAutoFit/>
          </a:bodyPr>
          <a:lstStyle/>
          <a:p>
            <a:pPr algn="ctr"/>
            <a:r>
              <a:rPr lang="en-US" dirty="0">
                <a:solidFill>
                  <a:srgbClr val="FF0000"/>
                </a:solidFill>
              </a:rPr>
              <a:t>When goal is to decrease, then this should be </a:t>
            </a:r>
          </a:p>
          <a:p>
            <a:pPr algn="ctr"/>
            <a:r>
              <a:rPr lang="en-US" dirty="0">
                <a:solidFill>
                  <a:srgbClr val="FF0000"/>
                </a:solidFill>
              </a:rPr>
              <a:t>Below the minimum baseline score</a:t>
            </a:r>
          </a:p>
        </p:txBody>
      </p:sp>
      <p:cxnSp>
        <p:nvCxnSpPr>
          <p:cNvPr id="30" name="Straight Connector 29">
            <a:extLst>
              <a:ext uri="{FF2B5EF4-FFF2-40B4-BE49-F238E27FC236}">
                <a16:creationId xmlns:a16="http://schemas.microsoft.com/office/drawing/2014/main" id="{9DF8F9FE-75CD-9A5E-406F-2CEA635D830B}"/>
              </a:ext>
            </a:extLst>
          </p:cNvPr>
          <p:cNvCxnSpPr>
            <a:cxnSpLocks/>
          </p:cNvCxnSpPr>
          <p:nvPr/>
        </p:nvCxnSpPr>
        <p:spPr>
          <a:xfrm>
            <a:off x="3635758" y="2421684"/>
            <a:ext cx="11077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5E68C2-EAB2-C0C3-19C7-A61D8DF33D95}"/>
              </a:ext>
            </a:extLst>
          </p:cNvPr>
          <p:cNvCxnSpPr>
            <a:cxnSpLocks/>
          </p:cNvCxnSpPr>
          <p:nvPr/>
        </p:nvCxnSpPr>
        <p:spPr>
          <a:xfrm>
            <a:off x="4197169" y="1435464"/>
            <a:ext cx="0" cy="823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C4505CF-9BBF-5F3C-04D1-67F717ACF244}"/>
              </a:ext>
            </a:extLst>
          </p:cNvPr>
          <p:cNvSpPr txBox="1">
            <a:spLocks/>
          </p:cNvSpPr>
          <p:nvPr/>
        </p:nvSpPr>
        <p:spPr>
          <a:xfrm>
            <a:off x="6577169" y="153147"/>
            <a:ext cx="5453135" cy="754549"/>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PND</a:t>
            </a:r>
          </a:p>
        </p:txBody>
      </p:sp>
      <p:sp>
        <p:nvSpPr>
          <p:cNvPr id="7" name="Content Placeholder 4">
            <a:extLst>
              <a:ext uri="{FF2B5EF4-FFF2-40B4-BE49-F238E27FC236}">
                <a16:creationId xmlns:a16="http://schemas.microsoft.com/office/drawing/2014/main" id="{F92E4814-3CED-2805-B5B9-7B0687147C05}"/>
              </a:ext>
            </a:extLst>
          </p:cNvPr>
          <p:cNvSpPr txBox="1">
            <a:spLocks/>
          </p:cNvSpPr>
          <p:nvPr/>
        </p:nvSpPr>
        <p:spPr>
          <a:xfrm>
            <a:off x="6577169" y="907696"/>
            <a:ext cx="545313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8" name="Picture 7">
            <a:extLst>
              <a:ext uri="{FF2B5EF4-FFF2-40B4-BE49-F238E27FC236}">
                <a16:creationId xmlns:a16="http://schemas.microsoft.com/office/drawing/2014/main" id="{4581E2C9-7B9D-6BD2-9F7B-5D4ACCF18672}"/>
              </a:ext>
            </a:extLst>
          </p:cNvPr>
          <p:cNvPicPr>
            <a:picLocks noChangeAspect="1"/>
          </p:cNvPicPr>
          <p:nvPr/>
        </p:nvPicPr>
        <p:blipFill>
          <a:blip r:embed="rId4"/>
          <a:stretch>
            <a:fillRect/>
          </a:stretch>
        </p:blipFill>
        <p:spPr>
          <a:xfrm>
            <a:off x="10707981" y="917682"/>
            <a:ext cx="1322322" cy="1179810"/>
          </a:xfrm>
          <a:prstGeom prst="rect">
            <a:avLst/>
          </a:prstGeom>
        </p:spPr>
      </p:pic>
      <p:sp>
        <p:nvSpPr>
          <p:cNvPr id="10" name="TextBox 9">
            <a:extLst>
              <a:ext uri="{FF2B5EF4-FFF2-40B4-BE49-F238E27FC236}">
                <a16:creationId xmlns:a16="http://schemas.microsoft.com/office/drawing/2014/main" id="{F4D7BB0D-CBE4-758A-F6B2-5C604DC5CF17}"/>
              </a:ext>
            </a:extLst>
          </p:cNvPr>
          <p:cNvSpPr txBox="1"/>
          <p:nvPr/>
        </p:nvSpPr>
        <p:spPr>
          <a:xfrm>
            <a:off x="965579" y="153147"/>
            <a:ext cx="4649254" cy="523220"/>
          </a:xfrm>
          <a:prstGeom prst="rect">
            <a:avLst/>
          </a:prstGeom>
          <a:noFill/>
        </p:spPr>
        <p:txBody>
          <a:bodyPr wrap="square" rtlCol="0">
            <a:spAutoFit/>
          </a:bodyPr>
          <a:lstStyle/>
          <a:p>
            <a:r>
              <a:rPr lang="en-US" sz="2800" b="1" dirty="0">
                <a:solidFill>
                  <a:schemeClr val="accent2"/>
                </a:solidFill>
              </a:rPr>
              <a:t>What Data Goes in Each Box?</a:t>
            </a:r>
          </a:p>
        </p:txBody>
      </p:sp>
      <p:sp>
        <p:nvSpPr>
          <p:cNvPr id="11" name="Rectangle 10">
            <a:extLst>
              <a:ext uri="{FF2B5EF4-FFF2-40B4-BE49-F238E27FC236}">
                <a16:creationId xmlns:a16="http://schemas.microsoft.com/office/drawing/2014/main" id="{79408BBF-BBDB-DA76-DE4A-77094FAC4380}"/>
              </a:ext>
            </a:extLst>
          </p:cNvPr>
          <p:cNvSpPr/>
          <p:nvPr/>
        </p:nvSpPr>
        <p:spPr>
          <a:xfrm>
            <a:off x="867747" y="1847461"/>
            <a:ext cx="279915" cy="132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2207BAA-4B51-6F58-23E9-8E094B6CE1DA}"/>
              </a:ext>
            </a:extLst>
          </p:cNvPr>
          <p:cNvSpPr/>
          <p:nvPr/>
        </p:nvSpPr>
        <p:spPr>
          <a:xfrm>
            <a:off x="867747" y="2066338"/>
            <a:ext cx="279915" cy="132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B29DE7-6E28-8389-D20C-A4CBC4CAB7FD}"/>
              </a:ext>
            </a:extLst>
          </p:cNvPr>
          <p:cNvSpPr/>
          <p:nvPr/>
        </p:nvSpPr>
        <p:spPr>
          <a:xfrm>
            <a:off x="867746" y="2272336"/>
            <a:ext cx="279915" cy="132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713BE1A-10E9-6920-219A-71907B8BA9E8}"/>
              </a:ext>
            </a:extLst>
          </p:cNvPr>
          <p:cNvSpPr/>
          <p:nvPr/>
        </p:nvSpPr>
        <p:spPr>
          <a:xfrm>
            <a:off x="825621" y="2817288"/>
            <a:ext cx="797906" cy="31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148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BFEE5F-A22B-6754-4087-A6D04DAA2323}"/>
              </a:ext>
            </a:extLst>
          </p:cNvPr>
          <p:cNvPicPr>
            <a:picLocks noChangeAspect="1"/>
          </p:cNvPicPr>
          <p:nvPr/>
        </p:nvPicPr>
        <p:blipFill rotWithShape="1">
          <a:blip r:embed="rId2"/>
          <a:srcRect t="30128"/>
          <a:stretch/>
        </p:blipFill>
        <p:spPr>
          <a:xfrm>
            <a:off x="463331" y="1847707"/>
            <a:ext cx="5896986" cy="1513372"/>
          </a:xfrm>
          <a:prstGeom prst="rect">
            <a:avLst/>
          </a:prstGeom>
        </p:spPr>
      </p:pic>
      <p:sp>
        <p:nvSpPr>
          <p:cNvPr id="14" name="TextBox 13">
            <a:extLst>
              <a:ext uri="{FF2B5EF4-FFF2-40B4-BE49-F238E27FC236}">
                <a16:creationId xmlns:a16="http://schemas.microsoft.com/office/drawing/2014/main" id="{4AB6B129-04D4-0DEA-513A-B742414639CE}"/>
              </a:ext>
            </a:extLst>
          </p:cNvPr>
          <p:cNvSpPr txBox="1"/>
          <p:nvPr/>
        </p:nvSpPr>
        <p:spPr>
          <a:xfrm>
            <a:off x="6528320" y="4006243"/>
            <a:ext cx="5470844" cy="2585323"/>
          </a:xfrm>
          <a:prstGeom prst="rect">
            <a:avLst/>
          </a:prstGeom>
          <a:solidFill>
            <a:schemeClr val="accent2">
              <a:lumMod val="40000"/>
              <a:lumOff val="60000"/>
            </a:schemeClr>
          </a:solidFill>
        </p:spPr>
        <p:txBody>
          <a:bodyPr wrap="square" rtlCol="0">
            <a:spAutoFit/>
          </a:bodyPr>
          <a:lstStyle/>
          <a:p>
            <a:pPr algn="ctr"/>
            <a:r>
              <a:rPr lang="en-US" b="1" dirty="0"/>
              <a:t>Percent Out of Seat Behavior</a:t>
            </a:r>
          </a:p>
          <a:p>
            <a:r>
              <a:rPr lang="en-US" b="1" dirty="0"/>
              <a:t>BL:             </a:t>
            </a:r>
            <a:r>
              <a:rPr lang="en-US" dirty="0"/>
              <a:t>70%, 80%, 90%</a:t>
            </a:r>
          </a:p>
          <a:p>
            <a:r>
              <a:rPr lang="en-US" b="1" dirty="0"/>
              <a:t>Post:          </a:t>
            </a:r>
            <a:r>
              <a:rPr lang="en-US" dirty="0"/>
              <a:t>40%, 50%, 60%</a:t>
            </a:r>
          </a:p>
          <a:p>
            <a:r>
              <a:rPr lang="en-US" b="1" dirty="0"/>
              <a:t>Peer BL:    </a:t>
            </a:r>
            <a:r>
              <a:rPr lang="en-US" dirty="0"/>
              <a:t>30%, 20%, 40%</a:t>
            </a:r>
          </a:p>
          <a:p>
            <a:r>
              <a:rPr lang="en-US" b="1" dirty="0"/>
              <a:t>Peer Post: </a:t>
            </a:r>
            <a:r>
              <a:rPr lang="en-US" dirty="0"/>
              <a:t>20%, 10%, 30%</a:t>
            </a:r>
          </a:p>
          <a:p>
            <a:endParaRPr lang="en-US" dirty="0"/>
          </a:p>
          <a:p>
            <a:r>
              <a:rPr lang="en-US" b="1" dirty="0"/>
              <a:t>Progress Monitoring:</a:t>
            </a:r>
          </a:p>
          <a:p>
            <a:r>
              <a:rPr lang="en-US" dirty="0"/>
              <a:t>W1-80%, W2-70%, W3-60%, W4-70%, W5-50%, </a:t>
            </a:r>
          </a:p>
          <a:p>
            <a:r>
              <a:rPr lang="en-US" dirty="0"/>
              <a:t>W6-40%, W7-80%, W8-40%, W9-60%, W10-70%</a:t>
            </a:r>
          </a:p>
        </p:txBody>
      </p:sp>
      <p:graphicFrame>
        <p:nvGraphicFramePr>
          <p:cNvPr id="18" name="Chart 17">
            <a:extLst>
              <a:ext uri="{FF2B5EF4-FFF2-40B4-BE49-F238E27FC236}">
                <a16:creationId xmlns:a16="http://schemas.microsoft.com/office/drawing/2014/main" id="{D7BD9DEB-976C-ED3C-38C8-38128E2326F5}"/>
              </a:ext>
            </a:extLst>
          </p:cNvPr>
          <p:cNvGraphicFramePr/>
          <p:nvPr/>
        </p:nvGraphicFramePr>
        <p:xfrm>
          <a:off x="677991" y="3749012"/>
          <a:ext cx="4985691" cy="2842554"/>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8FA73C73-0952-B1BA-2CB3-7122D0A494B8}"/>
              </a:ext>
            </a:extLst>
          </p:cNvPr>
          <p:cNvCxnSpPr>
            <a:cxnSpLocks/>
          </p:cNvCxnSpPr>
          <p:nvPr/>
        </p:nvCxnSpPr>
        <p:spPr>
          <a:xfrm flipV="1">
            <a:off x="2080727" y="3749012"/>
            <a:ext cx="0" cy="2356334"/>
          </a:xfrm>
          <a:prstGeom prst="line">
            <a:avLst/>
          </a:prstGeom>
        </p:spPr>
        <p:style>
          <a:lnRef idx="1">
            <a:schemeClr val="accent1"/>
          </a:lnRef>
          <a:fillRef idx="0">
            <a:schemeClr val="accent1"/>
          </a:fillRef>
          <a:effectRef idx="0">
            <a:schemeClr val="accent1"/>
          </a:effectRef>
          <a:fontRef idx="minor">
            <a:schemeClr val="tx1"/>
          </a:fontRef>
        </p:style>
      </p:cxnSp>
      <p:sp>
        <p:nvSpPr>
          <p:cNvPr id="23" name="Explosion: 8 Points 22">
            <a:extLst>
              <a:ext uri="{FF2B5EF4-FFF2-40B4-BE49-F238E27FC236}">
                <a16:creationId xmlns:a16="http://schemas.microsoft.com/office/drawing/2014/main" id="{0C5BFA7C-B212-C85C-3567-92AFFE6F4B80}"/>
              </a:ext>
            </a:extLst>
          </p:cNvPr>
          <p:cNvSpPr/>
          <p:nvPr/>
        </p:nvSpPr>
        <p:spPr>
          <a:xfrm>
            <a:off x="4436619" y="4727149"/>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8 Points 23">
            <a:extLst>
              <a:ext uri="{FF2B5EF4-FFF2-40B4-BE49-F238E27FC236}">
                <a16:creationId xmlns:a16="http://schemas.microsoft.com/office/drawing/2014/main" id="{03F501B7-40EA-CF1E-66B4-DB7776E897A2}"/>
              </a:ext>
            </a:extLst>
          </p:cNvPr>
          <p:cNvSpPr/>
          <p:nvPr/>
        </p:nvSpPr>
        <p:spPr>
          <a:xfrm>
            <a:off x="4795846" y="4510720"/>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8 Points 24">
            <a:extLst>
              <a:ext uri="{FF2B5EF4-FFF2-40B4-BE49-F238E27FC236}">
                <a16:creationId xmlns:a16="http://schemas.microsoft.com/office/drawing/2014/main" id="{55D0D813-3E2C-195C-EB8E-A4E031DED934}"/>
              </a:ext>
            </a:extLst>
          </p:cNvPr>
          <p:cNvSpPr/>
          <p:nvPr/>
        </p:nvSpPr>
        <p:spPr>
          <a:xfrm>
            <a:off x="3749300" y="4743986"/>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8 Points 25">
            <a:extLst>
              <a:ext uri="{FF2B5EF4-FFF2-40B4-BE49-F238E27FC236}">
                <a16:creationId xmlns:a16="http://schemas.microsoft.com/office/drawing/2014/main" id="{61A260DE-E9A3-29DB-5D89-F61AF6DBF9F8}"/>
              </a:ext>
            </a:extLst>
          </p:cNvPr>
          <p:cNvSpPr/>
          <p:nvPr/>
        </p:nvSpPr>
        <p:spPr>
          <a:xfrm>
            <a:off x="3411824" y="4615252"/>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8 Points 26">
            <a:extLst>
              <a:ext uri="{FF2B5EF4-FFF2-40B4-BE49-F238E27FC236}">
                <a16:creationId xmlns:a16="http://schemas.microsoft.com/office/drawing/2014/main" id="{64B40E27-E6C5-D4B3-88B5-45E9F86AAF71}"/>
              </a:ext>
            </a:extLst>
          </p:cNvPr>
          <p:cNvSpPr/>
          <p:nvPr/>
        </p:nvSpPr>
        <p:spPr>
          <a:xfrm>
            <a:off x="2693403" y="4514170"/>
            <a:ext cx="447869" cy="4665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AF4FCB-43CC-4167-7DDC-593B337D864A}"/>
              </a:ext>
            </a:extLst>
          </p:cNvPr>
          <p:cNvSpPr txBox="1"/>
          <p:nvPr/>
        </p:nvSpPr>
        <p:spPr>
          <a:xfrm>
            <a:off x="741008" y="789133"/>
            <a:ext cx="4502707" cy="646331"/>
          </a:xfrm>
          <a:prstGeom prst="rect">
            <a:avLst/>
          </a:prstGeom>
          <a:noFill/>
          <a:ln>
            <a:solidFill>
              <a:srgbClr val="FF0000"/>
            </a:solidFill>
          </a:ln>
        </p:spPr>
        <p:txBody>
          <a:bodyPr wrap="none" rtlCol="0">
            <a:spAutoFit/>
          </a:bodyPr>
          <a:lstStyle/>
          <a:p>
            <a:pPr algn="ctr"/>
            <a:r>
              <a:rPr lang="en-US" dirty="0">
                <a:solidFill>
                  <a:srgbClr val="FF0000"/>
                </a:solidFill>
              </a:rPr>
              <a:t>When goal is to decrease, then this should be </a:t>
            </a:r>
          </a:p>
          <a:p>
            <a:pPr algn="ctr"/>
            <a:r>
              <a:rPr lang="en-US" dirty="0">
                <a:solidFill>
                  <a:srgbClr val="FF0000"/>
                </a:solidFill>
              </a:rPr>
              <a:t>Below the minimum baseline score</a:t>
            </a:r>
          </a:p>
        </p:txBody>
      </p:sp>
      <p:cxnSp>
        <p:nvCxnSpPr>
          <p:cNvPr id="30" name="Straight Connector 29">
            <a:extLst>
              <a:ext uri="{FF2B5EF4-FFF2-40B4-BE49-F238E27FC236}">
                <a16:creationId xmlns:a16="http://schemas.microsoft.com/office/drawing/2014/main" id="{9DF8F9FE-75CD-9A5E-406F-2CEA635D830B}"/>
              </a:ext>
            </a:extLst>
          </p:cNvPr>
          <p:cNvCxnSpPr>
            <a:cxnSpLocks/>
          </p:cNvCxnSpPr>
          <p:nvPr/>
        </p:nvCxnSpPr>
        <p:spPr>
          <a:xfrm>
            <a:off x="3552785" y="2592794"/>
            <a:ext cx="11077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5E68C2-EAB2-C0C3-19C7-A61D8DF33D95}"/>
              </a:ext>
            </a:extLst>
          </p:cNvPr>
          <p:cNvCxnSpPr>
            <a:cxnSpLocks/>
          </p:cNvCxnSpPr>
          <p:nvPr/>
        </p:nvCxnSpPr>
        <p:spPr>
          <a:xfrm>
            <a:off x="4197169" y="1435464"/>
            <a:ext cx="0" cy="823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BAB088C4-3FCA-83DA-02E5-FBEC847D05A7}"/>
              </a:ext>
            </a:extLst>
          </p:cNvPr>
          <p:cNvSpPr txBox="1">
            <a:spLocks/>
          </p:cNvSpPr>
          <p:nvPr/>
        </p:nvSpPr>
        <p:spPr>
          <a:xfrm>
            <a:off x="6528320" y="2365988"/>
            <a:ext cx="5470845" cy="1622121"/>
          </a:xfrm>
          <a:prstGeom prst="rect">
            <a:avLst/>
          </a:prstGeom>
          <a:ln>
            <a:solidFill>
              <a:schemeClr val="accent1"/>
            </a:solidFill>
          </a:ln>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US" sz="1200" dirty="0"/>
              <a:t>Standards for PND </a:t>
            </a:r>
          </a:p>
          <a:p>
            <a:pPr algn="ctr">
              <a:lnSpc>
                <a:spcPct val="100000"/>
              </a:lnSpc>
              <a:spcBef>
                <a:spcPts val="0"/>
              </a:spcBef>
            </a:pPr>
            <a:r>
              <a:rPr lang="en-US" sz="1200" dirty="0"/>
              <a:t>Scruggs et al. (1987) </a:t>
            </a:r>
          </a:p>
          <a:p>
            <a:pPr algn="ctr"/>
            <a:endParaRPr lang="en-US" sz="1200" dirty="0"/>
          </a:p>
          <a:p>
            <a:pPr algn="ctr"/>
            <a:r>
              <a:rPr lang="en-US" sz="1200" dirty="0"/>
              <a:t>90% or more = very effective</a:t>
            </a:r>
          </a:p>
          <a:p>
            <a:pPr algn="ctr"/>
            <a:r>
              <a:rPr lang="en-US" sz="1200" dirty="0"/>
              <a:t>70%-90% = effective</a:t>
            </a:r>
          </a:p>
          <a:p>
            <a:pPr algn="ctr"/>
            <a:r>
              <a:rPr lang="en-US" sz="1200" dirty="0"/>
              <a:t>50%-70% = questionable</a:t>
            </a:r>
          </a:p>
          <a:p>
            <a:pPr algn="ctr"/>
            <a:r>
              <a:rPr lang="en-US" sz="1200" dirty="0"/>
              <a:t>50% = ineffective</a:t>
            </a:r>
          </a:p>
        </p:txBody>
      </p:sp>
      <p:sp>
        <p:nvSpPr>
          <p:cNvPr id="5" name="Title 1">
            <a:extLst>
              <a:ext uri="{FF2B5EF4-FFF2-40B4-BE49-F238E27FC236}">
                <a16:creationId xmlns:a16="http://schemas.microsoft.com/office/drawing/2014/main" id="{0C4505CF-9BBF-5F3C-04D1-67F717ACF244}"/>
              </a:ext>
            </a:extLst>
          </p:cNvPr>
          <p:cNvSpPr txBox="1">
            <a:spLocks/>
          </p:cNvSpPr>
          <p:nvPr/>
        </p:nvSpPr>
        <p:spPr>
          <a:xfrm>
            <a:off x="6546032" y="411859"/>
            <a:ext cx="5453135" cy="754549"/>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PND</a:t>
            </a:r>
          </a:p>
        </p:txBody>
      </p:sp>
      <p:sp>
        <p:nvSpPr>
          <p:cNvPr id="7" name="Content Placeholder 4">
            <a:extLst>
              <a:ext uri="{FF2B5EF4-FFF2-40B4-BE49-F238E27FC236}">
                <a16:creationId xmlns:a16="http://schemas.microsoft.com/office/drawing/2014/main" id="{F92E4814-3CED-2805-B5B9-7B0687147C05}"/>
              </a:ext>
            </a:extLst>
          </p:cNvPr>
          <p:cNvSpPr txBox="1">
            <a:spLocks/>
          </p:cNvSpPr>
          <p:nvPr/>
        </p:nvSpPr>
        <p:spPr>
          <a:xfrm>
            <a:off x="6546032" y="1166408"/>
            <a:ext cx="545313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8" name="Picture 7">
            <a:extLst>
              <a:ext uri="{FF2B5EF4-FFF2-40B4-BE49-F238E27FC236}">
                <a16:creationId xmlns:a16="http://schemas.microsoft.com/office/drawing/2014/main" id="{4581E2C9-7B9D-6BD2-9F7B-5D4ACCF18672}"/>
              </a:ext>
            </a:extLst>
          </p:cNvPr>
          <p:cNvPicPr>
            <a:picLocks noChangeAspect="1"/>
          </p:cNvPicPr>
          <p:nvPr/>
        </p:nvPicPr>
        <p:blipFill>
          <a:blip r:embed="rId4"/>
          <a:stretch>
            <a:fillRect/>
          </a:stretch>
        </p:blipFill>
        <p:spPr>
          <a:xfrm>
            <a:off x="10676844" y="1176394"/>
            <a:ext cx="1322322" cy="1179810"/>
          </a:xfrm>
          <a:prstGeom prst="rect">
            <a:avLst/>
          </a:prstGeom>
        </p:spPr>
      </p:pic>
      <p:sp>
        <p:nvSpPr>
          <p:cNvPr id="2" name="TextBox 1">
            <a:extLst>
              <a:ext uri="{FF2B5EF4-FFF2-40B4-BE49-F238E27FC236}">
                <a16:creationId xmlns:a16="http://schemas.microsoft.com/office/drawing/2014/main" id="{B4F115E3-778B-C043-E7A8-721C55AAE074}"/>
              </a:ext>
            </a:extLst>
          </p:cNvPr>
          <p:cNvSpPr txBox="1"/>
          <p:nvPr/>
        </p:nvSpPr>
        <p:spPr>
          <a:xfrm>
            <a:off x="846209" y="144944"/>
            <a:ext cx="4649254" cy="523220"/>
          </a:xfrm>
          <a:prstGeom prst="rect">
            <a:avLst/>
          </a:prstGeom>
          <a:noFill/>
        </p:spPr>
        <p:txBody>
          <a:bodyPr wrap="square" rtlCol="0">
            <a:spAutoFit/>
          </a:bodyPr>
          <a:lstStyle/>
          <a:p>
            <a:pPr algn="ctr"/>
            <a:r>
              <a:rPr lang="en-US" sz="2800" b="1" dirty="0">
                <a:solidFill>
                  <a:schemeClr val="accent2"/>
                </a:solidFill>
              </a:rPr>
              <a:t>Interpret The Findings</a:t>
            </a:r>
          </a:p>
        </p:txBody>
      </p:sp>
    </p:spTree>
    <p:extLst>
      <p:ext uri="{BB962C8B-B14F-4D97-AF65-F5344CB8AC3E}">
        <p14:creationId xmlns:p14="http://schemas.microsoft.com/office/powerpoint/2010/main" val="972485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839788" y="365125"/>
            <a:ext cx="6326122" cy="1325563"/>
          </a:xfrm>
        </p:spPr>
        <p:txBody>
          <a:bodyPr/>
          <a:lstStyle/>
          <a:p>
            <a:r>
              <a:rPr lang="en-US" b="1" dirty="0"/>
              <a:t>Graphing Trendlines</a:t>
            </a:r>
          </a:p>
        </p:txBody>
      </p:sp>
      <p:sp>
        <p:nvSpPr>
          <p:cNvPr id="14" name="TextBox 13">
            <a:extLst>
              <a:ext uri="{FF2B5EF4-FFF2-40B4-BE49-F238E27FC236}">
                <a16:creationId xmlns:a16="http://schemas.microsoft.com/office/drawing/2014/main" id="{4AB6B129-04D4-0DEA-513A-B742414639CE}"/>
              </a:ext>
            </a:extLst>
          </p:cNvPr>
          <p:cNvSpPr txBox="1"/>
          <p:nvPr/>
        </p:nvSpPr>
        <p:spPr>
          <a:xfrm>
            <a:off x="6699469" y="3325262"/>
            <a:ext cx="5449078" cy="2585323"/>
          </a:xfrm>
          <a:prstGeom prst="rect">
            <a:avLst/>
          </a:prstGeom>
          <a:solidFill>
            <a:schemeClr val="accent2">
              <a:lumMod val="40000"/>
              <a:lumOff val="60000"/>
            </a:schemeClr>
          </a:solidFill>
        </p:spPr>
        <p:txBody>
          <a:bodyPr wrap="square" rtlCol="0">
            <a:spAutoFit/>
          </a:bodyPr>
          <a:lstStyle/>
          <a:p>
            <a:pPr algn="ctr"/>
            <a:r>
              <a:rPr lang="en-US" b="1" dirty="0"/>
              <a:t>Percent Out of Seat Behavior</a:t>
            </a:r>
          </a:p>
          <a:p>
            <a:r>
              <a:rPr lang="en-US" b="1" dirty="0"/>
              <a:t>BL:             </a:t>
            </a:r>
            <a:r>
              <a:rPr lang="en-US" dirty="0"/>
              <a:t>70%, 80%, 90%</a:t>
            </a:r>
          </a:p>
          <a:p>
            <a:r>
              <a:rPr lang="en-US" b="1" dirty="0"/>
              <a:t>Post:          </a:t>
            </a:r>
            <a:r>
              <a:rPr lang="en-US" dirty="0"/>
              <a:t>40%, 50%, 60%</a:t>
            </a:r>
          </a:p>
          <a:p>
            <a:r>
              <a:rPr lang="en-US" b="1" dirty="0"/>
              <a:t>Peer BL:    </a:t>
            </a:r>
            <a:r>
              <a:rPr lang="en-US" dirty="0"/>
              <a:t>30%, 20%, 40%</a:t>
            </a:r>
          </a:p>
          <a:p>
            <a:r>
              <a:rPr lang="en-US" b="1" dirty="0"/>
              <a:t>Peer Post: </a:t>
            </a:r>
            <a:r>
              <a:rPr lang="en-US" dirty="0"/>
              <a:t>20%, 10%, 30%</a:t>
            </a:r>
          </a:p>
          <a:p>
            <a:endParaRPr lang="en-US" dirty="0"/>
          </a:p>
          <a:p>
            <a:r>
              <a:rPr lang="en-US" b="1" dirty="0"/>
              <a:t>Progress Monitoring:</a:t>
            </a:r>
          </a:p>
          <a:p>
            <a:r>
              <a:rPr lang="en-US" dirty="0"/>
              <a:t>W1-80%, W2-70%, W3-60%, W4-70%, W5-50%, </a:t>
            </a:r>
          </a:p>
          <a:p>
            <a:r>
              <a:rPr lang="en-US" dirty="0"/>
              <a:t>W6-40%, W7-80%, W8-40%, W9-60%, W10-70%</a:t>
            </a:r>
          </a:p>
        </p:txBody>
      </p:sp>
      <p:graphicFrame>
        <p:nvGraphicFramePr>
          <p:cNvPr id="15" name="Chart 14">
            <a:extLst>
              <a:ext uri="{FF2B5EF4-FFF2-40B4-BE49-F238E27FC236}">
                <a16:creationId xmlns:a16="http://schemas.microsoft.com/office/drawing/2014/main" id="{347B4FA2-5C5E-5540-A2D1-8D52ACDC6408}"/>
              </a:ext>
            </a:extLst>
          </p:cNvPr>
          <p:cNvGraphicFramePr/>
          <p:nvPr>
            <p:extLst>
              <p:ext uri="{D42A27DB-BD31-4B8C-83A1-F6EECF244321}">
                <p14:modId xmlns:p14="http://schemas.microsoft.com/office/powerpoint/2010/main" val="2870111434"/>
              </p:ext>
            </p:extLst>
          </p:nvPr>
        </p:nvGraphicFramePr>
        <p:xfrm>
          <a:off x="783714" y="1469217"/>
          <a:ext cx="5859681" cy="502365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2688DCDC-98CA-E3D8-56CE-E7843988EFAF}"/>
              </a:ext>
            </a:extLst>
          </p:cNvPr>
          <p:cNvSpPr txBox="1">
            <a:spLocks/>
          </p:cNvSpPr>
          <p:nvPr/>
        </p:nvSpPr>
        <p:spPr>
          <a:xfrm>
            <a:off x="6699469" y="65165"/>
            <a:ext cx="5453135" cy="754549"/>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Graphing Trends</a:t>
            </a:r>
          </a:p>
          <a:p>
            <a:pPr algn="ctr"/>
            <a:endParaRPr lang="en-US" b="1" dirty="0">
              <a:solidFill>
                <a:schemeClr val="bg1"/>
              </a:solidFill>
            </a:endParaRPr>
          </a:p>
        </p:txBody>
      </p:sp>
      <p:sp>
        <p:nvSpPr>
          <p:cNvPr id="5" name="Content Placeholder 4">
            <a:extLst>
              <a:ext uri="{FF2B5EF4-FFF2-40B4-BE49-F238E27FC236}">
                <a16:creationId xmlns:a16="http://schemas.microsoft.com/office/drawing/2014/main" id="{A7795048-8F3D-1025-DBE9-DE0C82CB8F0D}"/>
              </a:ext>
            </a:extLst>
          </p:cNvPr>
          <p:cNvSpPr txBox="1">
            <a:spLocks/>
          </p:cNvSpPr>
          <p:nvPr/>
        </p:nvSpPr>
        <p:spPr>
          <a:xfrm>
            <a:off x="6699469" y="819714"/>
            <a:ext cx="545313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7" name="Picture 6">
            <a:extLst>
              <a:ext uri="{FF2B5EF4-FFF2-40B4-BE49-F238E27FC236}">
                <a16:creationId xmlns:a16="http://schemas.microsoft.com/office/drawing/2014/main" id="{DFD0D682-77B1-A772-7B06-A0192791A423}"/>
              </a:ext>
            </a:extLst>
          </p:cNvPr>
          <p:cNvPicPr>
            <a:picLocks noChangeAspect="1"/>
          </p:cNvPicPr>
          <p:nvPr/>
        </p:nvPicPr>
        <p:blipFill>
          <a:blip r:embed="rId3"/>
          <a:stretch>
            <a:fillRect/>
          </a:stretch>
        </p:blipFill>
        <p:spPr>
          <a:xfrm>
            <a:off x="10830281" y="829700"/>
            <a:ext cx="1322322" cy="1179810"/>
          </a:xfrm>
          <a:prstGeom prst="rect">
            <a:avLst/>
          </a:prstGeom>
        </p:spPr>
      </p:pic>
      <p:sp>
        <p:nvSpPr>
          <p:cNvPr id="8" name="TextBox 7">
            <a:extLst>
              <a:ext uri="{FF2B5EF4-FFF2-40B4-BE49-F238E27FC236}">
                <a16:creationId xmlns:a16="http://schemas.microsoft.com/office/drawing/2014/main" id="{50799797-FC58-DB95-C464-884214930E82}"/>
              </a:ext>
            </a:extLst>
          </p:cNvPr>
          <p:cNvSpPr txBox="1"/>
          <p:nvPr/>
        </p:nvSpPr>
        <p:spPr>
          <a:xfrm>
            <a:off x="6699470" y="2287884"/>
            <a:ext cx="5449077" cy="707886"/>
          </a:xfrm>
          <a:prstGeom prst="rect">
            <a:avLst/>
          </a:prstGeom>
          <a:noFill/>
        </p:spPr>
        <p:txBody>
          <a:bodyPr wrap="square" rtlCol="0">
            <a:spAutoFit/>
          </a:bodyPr>
          <a:lstStyle/>
          <a:p>
            <a:pPr algn="ctr"/>
            <a:r>
              <a:rPr lang="en-US" sz="2000" b="1" dirty="0">
                <a:solidFill>
                  <a:schemeClr val="accent2"/>
                </a:solidFill>
              </a:rPr>
              <a:t>What # is the Start Point for the Trendline?</a:t>
            </a:r>
          </a:p>
          <a:p>
            <a:pPr algn="ctr"/>
            <a:r>
              <a:rPr lang="en-US" sz="2000" b="1" dirty="0">
                <a:solidFill>
                  <a:schemeClr val="accent2"/>
                </a:solidFill>
              </a:rPr>
              <a:t>What # is the End Point for the Trendline?</a:t>
            </a:r>
          </a:p>
        </p:txBody>
      </p:sp>
      <p:sp>
        <p:nvSpPr>
          <p:cNvPr id="9" name="Rectangle 8">
            <a:extLst>
              <a:ext uri="{FF2B5EF4-FFF2-40B4-BE49-F238E27FC236}">
                <a16:creationId xmlns:a16="http://schemas.microsoft.com/office/drawing/2014/main" id="{557915D8-B4F2-C3BE-FDD5-F45311970A30}"/>
              </a:ext>
            </a:extLst>
          </p:cNvPr>
          <p:cNvSpPr/>
          <p:nvPr/>
        </p:nvSpPr>
        <p:spPr>
          <a:xfrm>
            <a:off x="1576873" y="2379306"/>
            <a:ext cx="4870580" cy="2929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215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839788" y="365125"/>
            <a:ext cx="6326122" cy="1325563"/>
          </a:xfrm>
        </p:spPr>
        <p:txBody>
          <a:bodyPr/>
          <a:lstStyle/>
          <a:p>
            <a:r>
              <a:rPr lang="en-US" b="1" dirty="0"/>
              <a:t>Graphing Goal Lines</a:t>
            </a:r>
          </a:p>
        </p:txBody>
      </p:sp>
      <p:sp>
        <p:nvSpPr>
          <p:cNvPr id="14" name="TextBox 13">
            <a:extLst>
              <a:ext uri="{FF2B5EF4-FFF2-40B4-BE49-F238E27FC236}">
                <a16:creationId xmlns:a16="http://schemas.microsoft.com/office/drawing/2014/main" id="{4AB6B129-04D4-0DEA-513A-B742414639CE}"/>
              </a:ext>
            </a:extLst>
          </p:cNvPr>
          <p:cNvSpPr txBox="1"/>
          <p:nvPr/>
        </p:nvSpPr>
        <p:spPr>
          <a:xfrm>
            <a:off x="6699469" y="3325262"/>
            <a:ext cx="5449078" cy="2585323"/>
          </a:xfrm>
          <a:prstGeom prst="rect">
            <a:avLst/>
          </a:prstGeom>
          <a:solidFill>
            <a:schemeClr val="accent2">
              <a:lumMod val="40000"/>
              <a:lumOff val="60000"/>
            </a:schemeClr>
          </a:solidFill>
        </p:spPr>
        <p:txBody>
          <a:bodyPr wrap="square" rtlCol="0">
            <a:spAutoFit/>
          </a:bodyPr>
          <a:lstStyle/>
          <a:p>
            <a:pPr algn="ctr"/>
            <a:r>
              <a:rPr lang="en-US" b="1" dirty="0"/>
              <a:t>Percent Out of Seat Behavior</a:t>
            </a:r>
          </a:p>
          <a:p>
            <a:r>
              <a:rPr lang="en-US" b="1" dirty="0"/>
              <a:t>BL:             </a:t>
            </a:r>
            <a:r>
              <a:rPr lang="en-US" dirty="0"/>
              <a:t>70%, 80%, 90%</a:t>
            </a:r>
          </a:p>
          <a:p>
            <a:r>
              <a:rPr lang="en-US" b="1" dirty="0"/>
              <a:t>Post:          </a:t>
            </a:r>
            <a:r>
              <a:rPr lang="en-US" dirty="0"/>
              <a:t>40%, 50%, 60%</a:t>
            </a:r>
          </a:p>
          <a:p>
            <a:r>
              <a:rPr lang="en-US" b="1" dirty="0"/>
              <a:t>Peer BL:    </a:t>
            </a:r>
            <a:r>
              <a:rPr lang="en-US" dirty="0"/>
              <a:t>30%, 20%, 40%</a:t>
            </a:r>
          </a:p>
          <a:p>
            <a:r>
              <a:rPr lang="en-US" b="1" dirty="0"/>
              <a:t>Peer Post: </a:t>
            </a:r>
            <a:r>
              <a:rPr lang="en-US" dirty="0"/>
              <a:t>20%, 10%, 30%</a:t>
            </a:r>
          </a:p>
          <a:p>
            <a:endParaRPr lang="en-US" dirty="0"/>
          </a:p>
          <a:p>
            <a:r>
              <a:rPr lang="en-US" b="1" dirty="0"/>
              <a:t>Progress Monitoring:</a:t>
            </a:r>
          </a:p>
          <a:p>
            <a:r>
              <a:rPr lang="en-US" dirty="0"/>
              <a:t>W1-80%, W2-70%, W3-60%, W4-70%, W5-50%, </a:t>
            </a:r>
          </a:p>
          <a:p>
            <a:r>
              <a:rPr lang="en-US" dirty="0"/>
              <a:t>W6-40%, W7-80%, W8-40%, W9-60%, W10-70%</a:t>
            </a:r>
          </a:p>
        </p:txBody>
      </p:sp>
      <p:graphicFrame>
        <p:nvGraphicFramePr>
          <p:cNvPr id="15" name="Chart 14">
            <a:extLst>
              <a:ext uri="{FF2B5EF4-FFF2-40B4-BE49-F238E27FC236}">
                <a16:creationId xmlns:a16="http://schemas.microsoft.com/office/drawing/2014/main" id="{347B4FA2-5C5E-5540-A2D1-8D52ACDC6408}"/>
              </a:ext>
            </a:extLst>
          </p:cNvPr>
          <p:cNvGraphicFramePr/>
          <p:nvPr/>
        </p:nvGraphicFramePr>
        <p:xfrm>
          <a:off x="783714" y="1469217"/>
          <a:ext cx="5859681" cy="502365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2688DCDC-98CA-E3D8-56CE-E7843988EFAF}"/>
              </a:ext>
            </a:extLst>
          </p:cNvPr>
          <p:cNvSpPr txBox="1">
            <a:spLocks/>
          </p:cNvSpPr>
          <p:nvPr/>
        </p:nvSpPr>
        <p:spPr>
          <a:xfrm>
            <a:off x="6699469" y="65165"/>
            <a:ext cx="5453135" cy="754549"/>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Graphing Trends</a:t>
            </a:r>
          </a:p>
          <a:p>
            <a:pPr algn="ctr"/>
            <a:endParaRPr lang="en-US" b="1" dirty="0">
              <a:solidFill>
                <a:schemeClr val="bg1"/>
              </a:solidFill>
            </a:endParaRPr>
          </a:p>
        </p:txBody>
      </p:sp>
      <p:sp>
        <p:nvSpPr>
          <p:cNvPr id="5" name="Content Placeholder 4">
            <a:extLst>
              <a:ext uri="{FF2B5EF4-FFF2-40B4-BE49-F238E27FC236}">
                <a16:creationId xmlns:a16="http://schemas.microsoft.com/office/drawing/2014/main" id="{A7795048-8F3D-1025-DBE9-DE0C82CB8F0D}"/>
              </a:ext>
            </a:extLst>
          </p:cNvPr>
          <p:cNvSpPr txBox="1">
            <a:spLocks/>
          </p:cNvSpPr>
          <p:nvPr/>
        </p:nvSpPr>
        <p:spPr>
          <a:xfrm>
            <a:off x="6699469" y="819714"/>
            <a:ext cx="545313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7" name="Picture 6">
            <a:extLst>
              <a:ext uri="{FF2B5EF4-FFF2-40B4-BE49-F238E27FC236}">
                <a16:creationId xmlns:a16="http://schemas.microsoft.com/office/drawing/2014/main" id="{DFD0D682-77B1-A772-7B06-A0192791A423}"/>
              </a:ext>
            </a:extLst>
          </p:cNvPr>
          <p:cNvPicPr>
            <a:picLocks noChangeAspect="1"/>
          </p:cNvPicPr>
          <p:nvPr/>
        </p:nvPicPr>
        <p:blipFill>
          <a:blip r:embed="rId3"/>
          <a:stretch>
            <a:fillRect/>
          </a:stretch>
        </p:blipFill>
        <p:spPr>
          <a:xfrm>
            <a:off x="10830281" y="829700"/>
            <a:ext cx="1322322" cy="1179810"/>
          </a:xfrm>
          <a:prstGeom prst="rect">
            <a:avLst/>
          </a:prstGeom>
        </p:spPr>
      </p:pic>
      <p:sp>
        <p:nvSpPr>
          <p:cNvPr id="8" name="TextBox 7">
            <a:extLst>
              <a:ext uri="{FF2B5EF4-FFF2-40B4-BE49-F238E27FC236}">
                <a16:creationId xmlns:a16="http://schemas.microsoft.com/office/drawing/2014/main" id="{50799797-FC58-DB95-C464-884214930E82}"/>
              </a:ext>
            </a:extLst>
          </p:cNvPr>
          <p:cNvSpPr txBox="1"/>
          <p:nvPr/>
        </p:nvSpPr>
        <p:spPr>
          <a:xfrm>
            <a:off x="6699470" y="2287884"/>
            <a:ext cx="5449077" cy="707886"/>
          </a:xfrm>
          <a:prstGeom prst="rect">
            <a:avLst/>
          </a:prstGeom>
          <a:noFill/>
        </p:spPr>
        <p:txBody>
          <a:bodyPr wrap="square" rtlCol="0">
            <a:spAutoFit/>
          </a:bodyPr>
          <a:lstStyle/>
          <a:p>
            <a:pPr algn="ctr"/>
            <a:r>
              <a:rPr lang="en-US" sz="2000" b="1" dirty="0">
                <a:solidFill>
                  <a:schemeClr val="accent2"/>
                </a:solidFill>
              </a:rPr>
              <a:t>What # is the Start Point for the Goal Line?</a:t>
            </a:r>
          </a:p>
          <a:p>
            <a:pPr algn="ctr"/>
            <a:r>
              <a:rPr lang="en-US" sz="2000" b="1" dirty="0">
                <a:solidFill>
                  <a:schemeClr val="accent2"/>
                </a:solidFill>
              </a:rPr>
              <a:t>What # is the End Point for the Goal Line?</a:t>
            </a:r>
          </a:p>
        </p:txBody>
      </p:sp>
      <p:sp>
        <p:nvSpPr>
          <p:cNvPr id="9" name="Rectangle 8">
            <a:extLst>
              <a:ext uri="{FF2B5EF4-FFF2-40B4-BE49-F238E27FC236}">
                <a16:creationId xmlns:a16="http://schemas.microsoft.com/office/drawing/2014/main" id="{557915D8-B4F2-C3BE-FDD5-F45311970A30}"/>
              </a:ext>
            </a:extLst>
          </p:cNvPr>
          <p:cNvSpPr/>
          <p:nvPr/>
        </p:nvSpPr>
        <p:spPr>
          <a:xfrm>
            <a:off x="1576873" y="2379306"/>
            <a:ext cx="4870580" cy="2929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9919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839788" y="365125"/>
            <a:ext cx="6326122" cy="1325563"/>
          </a:xfrm>
        </p:spPr>
        <p:txBody>
          <a:bodyPr/>
          <a:lstStyle/>
          <a:p>
            <a:r>
              <a:rPr lang="en-US" b="1" dirty="0"/>
              <a:t>Graphing Trends</a:t>
            </a:r>
          </a:p>
        </p:txBody>
      </p:sp>
      <p:sp>
        <p:nvSpPr>
          <p:cNvPr id="14" name="TextBox 13">
            <a:extLst>
              <a:ext uri="{FF2B5EF4-FFF2-40B4-BE49-F238E27FC236}">
                <a16:creationId xmlns:a16="http://schemas.microsoft.com/office/drawing/2014/main" id="{4AB6B129-04D4-0DEA-513A-B742414639CE}"/>
              </a:ext>
            </a:extLst>
          </p:cNvPr>
          <p:cNvSpPr txBox="1"/>
          <p:nvPr/>
        </p:nvSpPr>
        <p:spPr>
          <a:xfrm>
            <a:off x="6699469" y="4235353"/>
            <a:ext cx="5453134" cy="2585323"/>
          </a:xfrm>
          <a:prstGeom prst="rect">
            <a:avLst/>
          </a:prstGeom>
          <a:solidFill>
            <a:schemeClr val="accent2">
              <a:lumMod val="40000"/>
              <a:lumOff val="60000"/>
            </a:schemeClr>
          </a:solidFill>
        </p:spPr>
        <p:txBody>
          <a:bodyPr wrap="square" rtlCol="0">
            <a:spAutoFit/>
          </a:bodyPr>
          <a:lstStyle/>
          <a:p>
            <a:pPr algn="ctr"/>
            <a:r>
              <a:rPr lang="en-US" b="1" dirty="0"/>
              <a:t>Percent Out of Seat Behavior</a:t>
            </a:r>
          </a:p>
          <a:p>
            <a:r>
              <a:rPr lang="en-US" b="1" dirty="0"/>
              <a:t>BL:             </a:t>
            </a:r>
            <a:r>
              <a:rPr lang="en-US" dirty="0"/>
              <a:t>70%, 80%, 90%</a:t>
            </a:r>
          </a:p>
          <a:p>
            <a:r>
              <a:rPr lang="en-US" b="1" dirty="0"/>
              <a:t>Post:          </a:t>
            </a:r>
            <a:r>
              <a:rPr lang="en-US" dirty="0"/>
              <a:t>40%, 50%, 60%</a:t>
            </a:r>
          </a:p>
          <a:p>
            <a:r>
              <a:rPr lang="en-US" b="1" dirty="0"/>
              <a:t>Peer BL:    </a:t>
            </a:r>
            <a:r>
              <a:rPr lang="en-US" dirty="0"/>
              <a:t>30%, 20%, 40%</a:t>
            </a:r>
          </a:p>
          <a:p>
            <a:r>
              <a:rPr lang="en-US" b="1" dirty="0"/>
              <a:t>Peer Post: </a:t>
            </a:r>
            <a:r>
              <a:rPr lang="en-US" dirty="0"/>
              <a:t>20%, 10%, 30%</a:t>
            </a:r>
          </a:p>
          <a:p>
            <a:endParaRPr lang="en-US" dirty="0"/>
          </a:p>
          <a:p>
            <a:r>
              <a:rPr lang="en-US" b="1" dirty="0"/>
              <a:t>Progress Monitoring:</a:t>
            </a:r>
          </a:p>
          <a:p>
            <a:r>
              <a:rPr lang="en-US" dirty="0"/>
              <a:t>W1-80%, W2-70%, W3-60%, W4-70%, W5-50%, </a:t>
            </a:r>
          </a:p>
          <a:p>
            <a:r>
              <a:rPr lang="en-US" dirty="0"/>
              <a:t>W6-40%, W7-80%, W8-40%, W9-60%, W10-70%</a:t>
            </a:r>
          </a:p>
        </p:txBody>
      </p:sp>
      <p:graphicFrame>
        <p:nvGraphicFramePr>
          <p:cNvPr id="15" name="Chart 14">
            <a:extLst>
              <a:ext uri="{FF2B5EF4-FFF2-40B4-BE49-F238E27FC236}">
                <a16:creationId xmlns:a16="http://schemas.microsoft.com/office/drawing/2014/main" id="{347B4FA2-5C5E-5540-A2D1-8D52ACDC6408}"/>
              </a:ext>
            </a:extLst>
          </p:cNvPr>
          <p:cNvGraphicFramePr/>
          <p:nvPr>
            <p:extLst>
              <p:ext uri="{D42A27DB-BD31-4B8C-83A1-F6EECF244321}">
                <p14:modId xmlns:p14="http://schemas.microsoft.com/office/powerpoint/2010/main" val="280063077"/>
              </p:ext>
            </p:extLst>
          </p:nvPr>
        </p:nvGraphicFramePr>
        <p:xfrm>
          <a:off x="494465" y="1319927"/>
          <a:ext cx="5859681" cy="5023658"/>
        </p:xfrm>
        <a:graphic>
          <a:graphicData uri="http://schemas.openxmlformats.org/drawingml/2006/chart">
            <c:chart xmlns:c="http://schemas.openxmlformats.org/drawingml/2006/chart" xmlns:r="http://schemas.openxmlformats.org/officeDocument/2006/relationships" r:id="rId2"/>
          </a:graphicData>
        </a:graphic>
      </p:graphicFrame>
      <p:sp>
        <p:nvSpPr>
          <p:cNvPr id="16" name="Content Placeholder 5">
            <a:extLst>
              <a:ext uri="{FF2B5EF4-FFF2-40B4-BE49-F238E27FC236}">
                <a16:creationId xmlns:a16="http://schemas.microsoft.com/office/drawing/2014/main" id="{D23F0D8A-D8D8-B0E6-18BE-A52DEB3B0063}"/>
              </a:ext>
            </a:extLst>
          </p:cNvPr>
          <p:cNvSpPr txBox="1">
            <a:spLocks/>
          </p:cNvSpPr>
          <p:nvPr/>
        </p:nvSpPr>
        <p:spPr>
          <a:xfrm>
            <a:off x="6699469" y="2104951"/>
            <a:ext cx="5453134" cy="2072285"/>
          </a:xfrm>
          <a:prstGeom prst="rect">
            <a:avLst/>
          </a:prstGeom>
          <a:solidFill>
            <a:schemeClr val="accent3">
              <a:lumMod val="20000"/>
              <a:lumOff val="80000"/>
            </a:schemeClr>
          </a:solidFill>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a:t>If the student’s trend-line is steeper than the goal-line, the </a:t>
            </a:r>
            <a:r>
              <a:rPr lang="en-US" altLang="en-US" sz="2000" i="1" dirty="0"/>
              <a:t>child is responding to the intervention and may catch up.</a:t>
            </a:r>
          </a:p>
          <a:p>
            <a:r>
              <a:rPr lang="en-US" altLang="en-US" sz="2000" dirty="0"/>
              <a:t>If the student’s trend-line is flatter than the goal-line, </a:t>
            </a:r>
            <a:r>
              <a:rPr lang="en-US" altLang="en-US" sz="2000" i="1" dirty="0"/>
              <a:t>the child is failing to respond to the intervention.</a:t>
            </a:r>
          </a:p>
          <a:p>
            <a:r>
              <a:rPr lang="en-US" altLang="en-US" sz="2000" dirty="0"/>
              <a:t>If the student’s trend-line and goal-line are the same, </a:t>
            </a:r>
            <a:r>
              <a:rPr lang="en-US" altLang="en-US" sz="2000" i="1" dirty="0"/>
              <a:t>no changes need to be made. </a:t>
            </a:r>
          </a:p>
          <a:p>
            <a:endParaRPr lang="en-US" altLang="en-US" dirty="0"/>
          </a:p>
        </p:txBody>
      </p:sp>
      <p:sp>
        <p:nvSpPr>
          <p:cNvPr id="3" name="TextBox 2">
            <a:extLst>
              <a:ext uri="{FF2B5EF4-FFF2-40B4-BE49-F238E27FC236}">
                <a16:creationId xmlns:a16="http://schemas.microsoft.com/office/drawing/2014/main" id="{8E1CF78C-7503-497A-DE08-4F2CC80711EF}"/>
              </a:ext>
            </a:extLst>
          </p:cNvPr>
          <p:cNvSpPr txBox="1"/>
          <p:nvPr/>
        </p:nvSpPr>
        <p:spPr>
          <a:xfrm>
            <a:off x="846209" y="144944"/>
            <a:ext cx="4649254" cy="523220"/>
          </a:xfrm>
          <a:prstGeom prst="rect">
            <a:avLst/>
          </a:prstGeom>
          <a:noFill/>
        </p:spPr>
        <p:txBody>
          <a:bodyPr wrap="square" rtlCol="0">
            <a:spAutoFit/>
          </a:bodyPr>
          <a:lstStyle/>
          <a:p>
            <a:pPr algn="ctr"/>
            <a:r>
              <a:rPr lang="en-US" sz="2800" b="1" dirty="0">
                <a:solidFill>
                  <a:schemeClr val="accent2"/>
                </a:solidFill>
              </a:rPr>
              <a:t>Interpret The Findings</a:t>
            </a:r>
          </a:p>
        </p:txBody>
      </p:sp>
      <p:sp>
        <p:nvSpPr>
          <p:cNvPr id="5" name="Title 1">
            <a:extLst>
              <a:ext uri="{FF2B5EF4-FFF2-40B4-BE49-F238E27FC236}">
                <a16:creationId xmlns:a16="http://schemas.microsoft.com/office/drawing/2014/main" id="{66A41E52-9416-9946-975C-457BB4FDFEB3}"/>
              </a:ext>
            </a:extLst>
          </p:cNvPr>
          <p:cNvSpPr txBox="1">
            <a:spLocks/>
          </p:cNvSpPr>
          <p:nvPr/>
        </p:nvSpPr>
        <p:spPr>
          <a:xfrm>
            <a:off x="6699469" y="65165"/>
            <a:ext cx="5453135" cy="754549"/>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Graphing Trends</a:t>
            </a:r>
          </a:p>
        </p:txBody>
      </p:sp>
      <p:sp>
        <p:nvSpPr>
          <p:cNvPr id="7" name="Content Placeholder 4">
            <a:extLst>
              <a:ext uri="{FF2B5EF4-FFF2-40B4-BE49-F238E27FC236}">
                <a16:creationId xmlns:a16="http://schemas.microsoft.com/office/drawing/2014/main" id="{8F7C26B1-057D-FB18-731B-A2D3413C8015}"/>
              </a:ext>
            </a:extLst>
          </p:cNvPr>
          <p:cNvSpPr txBox="1">
            <a:spLocks/>
          </p:cNvSpPr>
          <p:nvPr/>
        </p:nvSpPr>
        <p:spPr>
          <a:xfrm>
            <a:off x="6699469" y="819714"/>
            <a:ext cx="545313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8" name="Picture 7">
            <a:extLst>
              <a:ext uri="{FF2B5EF4-FFF2-40B4-BE49-F238E27FC236}">
                <a16:creationId xmlns:a16="http://schemas.microsoft.com/office/drawing/2014/main" id="{D0D53234-95CB-B58E-633D-8D8A7E1F4EE8}"/>
              </a:ext>
            </a:extLst>
          </p:cNvPr>
          <p:cNvPicPr>
            <a:picLocks noChangeAspect="1"/>
          </p:cNvPicPr>
          <p:nvPr/>
        </p:nvPicPr>
        <p:blipFill>
          <a:blip r:embed="rId3"/>
          <a:stretch>
            <a:fillRect/>
          </a:stretch>
        </p:blipFill>
        <p:spPr>
          <a:xfrm>
            <a:off x="10830281" y="829700"/>
            <a:ext cx="1322322" cy="1179810"/>
          </a:xfrm>
          <a:prstGeom prst="rect">
            <a:avLst/>
          </a:prstGeom>
        </p:spPr>
      </p:pic>
    </p:spTree>
    <p:extLst>
      <p:ext uri="{BB962C8B-B14F-4D97-AF65-F5344CB8AC3E}">
        <p14:creationId xmlns:p14="http://schemas.microsoft.com/office/powerpoint/2010/main" val="871226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7" name="Rectangle 922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8" name="Freeform: Shape 9224">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67290" y="1502402"/>
            <a:ext cx="4153626" cy="2174091"/>
          </a:xfrm>
        </p:spPr>
        <p:txBody>
          <a:bodyPr anchor="b">
            <a:normAutofit/>
          </a:bodyPr>
          <a:lstStyle/>
          <a:p>
            <a:r>
              <a:rPr lang="en-US" sz="4800" b="1" dirty="0">
                <a:solidFill>
                  <a:schemeClr val="bg1"/>
                </a:solidFill>
              </a:rPr>
              <a:t>One Child</a:t>
            </a:r>
            <a:br>
              <a:rPr lang="en-US" sz="4800" b="1" dirty="0">
                <a:solidFill>
                  <a:schemeClr val="bg1"/>
                </a:solidFill>
              </a:rPr>
            </a:br>
            <a:r>
              <a:rPr lang="en-US" sz="4800" b="1" dirty="0">
                <a:solidFill>
                  <a:schemeClr val="bg1"/>
                </a:solidFill>
              </a:rPr>
              <a:t>Behavioral</a:t>
            </a:r>
            <a:br>
              <a:rPr lang="en-US" sz="4800" b="1" dirty="0">
                <a:solidFill>
                  <a:schemeClr val="bg1"/>
                </a:solidFill>
              </a:rPr>
            </a:br>
            <a:r>
              <a:rPr lang="en-US" sz="4800" b="1" dirty="0">
                <a:solidFill>
                  <a:schemeClr val="bg1"/>
                </a:solidFill>
              </a:rPr>
              <a:t>Three Methods</a:t>
            </a:r>
          </a:p>
        </p:txBody>
      </p:sp>
      <p:grpSp>
        <p:nvGrpSpPr>
          <p:cNvPr id="9259" name="Group 9226">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926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26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767290" y="3853544"/>
            <a:ext cx="4075054" cy="2015412"/>
          </a:xfrm>
        </p:spPr>
        <p:txBody>
          <a:bodyPr anchor="t">
            <a:normAutofit/>
          </a:bodyPr>
          <a:lstStyle/>
          <a:p>
            <a:r>
              <a:rPr lang="en-US" sz="2400" dirty="0">
                <a:solidFill>
                  <a:schemeClr val="bg1"/>
                </a:solidFill>
              </a:rPr>
              <a:t>Effect Size</a:t>
            </a:r>
          </a:p>
          <a:p>
            <a:r>
              <a:rPr lang="en-US" sz="2400" dirty="0">
                <a:solidFill>
                  <a:schemeClr val="bg1"/>
                </a:solidFill>
              </a:rPr>
              <a:t>Percent Non-overlapping Data (PND) </a:t>
            </a:r>
          </a:p>
          <a:p>
            <a:r>
              <a:rPr lang="en-US" sz="2400" dirty="0">
                <a:solidFill>
                  <a:schemeClr val="bg1"/>
                </a:solidFill>
              </a:rPr>
              <a:t>Graphing Data Trends</a:t>
            </a:r>
          </a:p>
          <a:p>
            <a:endParaRPr lang="en-US" sz="2400" dirty="0">
              <a:solidFill>
                <a:schemeClr val="bg1"/>
              </a:solidFill>
            </a:endParaRPr>
          </a:p>
        </p:txBody>
      </p:sp>
      <p:pic>
        <p:nvPicPr>
          <p:cNvPr id="9218" name="Picture 2" descr="Image result for three of a kind"/>
          <p:cNvPicPr>
            <a:picLocks noChangeAspect="1" noChangeArrowheads="1"/>
          </p:cNvPicPr>
          <p:nvPr/>
        </p:nvPicPr>
        <p:blipFill rotWithShape="1">
          <a:blip r:embed="rId2">
            <a:extLst>
              <a:ext uri="{28A0092B-C50C-407E-A947-70E740481C1C}">
                <a14:useLocalDpi xmlns:a14="http://schemas.microsoft.com/office/drawing/2010/main" val="0"/>
              </a:ext>
            </a:extLst>
          </a:blip>
          <a:srcRect l="18859"/>
          <a:stretch/>
        </p:blipFill>
        <p:spPr bwMode="auto">
          <a:xfrm>
            <a:off x="6894030" y="2995207"/>
            <a:ext cx="4550254" cy="227172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00AE12D8-FB09-8932-A34C-5698851828D1}"/>
              </a:ext>
            </a:extLst>
          </p:cNvPr>
          <p:cNvSpPr txBox="1">
            <a:spLocks/>
          </p:cNvSpPr>
          <p:nvPr/>
        </p:nvSpPr>
        <p:spPr>
          <a:xfrm>
            <a:off x="6894030" y="1834058"/>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7" name="Picture 6">
            <a:extLst>
              <a:ext uri="{FF2B5EF4-FFF2-40B4-BE49-F238E27FC236}">
                <a16:creationId xmlns:a16="http://schemas.microsoft.com/office/drawing/2014/main" id="{D43EFF8E-66FA-730A-C652-467CC39AF847}"/>
              </a:ext>
            </a:extLst>
          </p:cNvPr>
          <p:cNvPicPr>
            <a:picLocks noChangeAspect="1"/>
          </p:cNvPicPr>
          <p:nvPr/>
        </p:nvPicPr>
        <p:blipFill>
          <a:blip r:embed="rId3"/>
          <a:stretch>
            <a:fillRect/>
          </a:stretch>
        </p:blipFill>
        <p:spPr>
          <a:xfrm>
            <a:off x="10121962" y="1814711"/>
            <a:ext cx="1322322" cy="1179810"/>
          </a:xfrm>
          <a:prstGeom prst="rect">
            <a:avLst/>
          </a:prstGeom>
        </p:spPr>
      </p:pic>
    </p:spTree>
    <p:extLst>
      <p:ext uri="{BB962C8B-B14F-4D97-AF65-F5344CB8AC3E}">
        <p14:creationId xmlns:p14="http://schemas.microsoft.com/office/powerpoint/2010/main" val="42935724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252443" y="202430"/>
            <a:ext cx="7136860" cy="1189141"/>
          </a:xfrm>
          <a:solidFill>
            <a:schemeClr val="tx1"/>
          </a:solidFill>
        </p:spPr>
        <p:txBody>
          <a:bodyPr/>
          <a:lstStyle/>
          <a:p>
            <a:pPr algn="ctr"/>
            <a:r>
              <a:rPr lang="en-US" b="1" dirty="0">
                <a:solidFill>
                  <a:schemeClr val="bg1"/>
                </a:solidFill>
              </a:rPr>
              <a:t>So, What Did We Find?</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575125" y="1563228"/>
            <a:ext cx="1570228" cy="411956"/>
          </a:xfrm>
        </p:spPr>
        <p:txBody>
          <a:bodyPr>
            <a:normAutofit lnSpcReduction="10000"/>
          </a:bodyPr>
          <a:lstStyle/>
          <a:p>
            <a:r>
              <a:rPr lang="en-US" dirty="0"/>
              <a:t>Effect Size</a:t>
            </a:r>
          </a:p>
        </p:txBody>
      </p:sp>
      <p:sp>
        <p:nvSpPr>
          <p:cNvPr id="5" name="Text Placeholder 4">
            <a:extLst>
              <a:ext uri="{FF2B5EF4-FFF2-40B4-BE49-F238E27FC236}">
                <a16:creationId xmlns:a16="http://schemas.microsoft.com/office/drawing/2014/main" id="{BEFF7AC2-2F39-4732-AB4C-4919E3FF0344}"/>
              </a:ext>
            </a:extLst>
          </p:cNvPr>
          <p:cNvSpPr>
            <a:spLocks noGrp="1"/>
          </p:cNvSpPr>
          <p:nvPr>
            <p:ph type="body" sz="quarter" idx="3"/>
          </p:nvPr>
        </p:nvSpPr>
        <p:spPr>
          <a:xfrm>
            <a:off x="4080202" y="4370382"/>
            <a:ext cx="1426329" cy="436597"/>
          </a:xfrm>
        </p:spPr>
        <p:txBody>
          <a:bodyPr>
            <a:normAutofit lnSpcReduction="10000"/>
          </a:bodyPr>
          <a:lstStyle/>
          <a:p>
            <a:r>
              <a:rPr lang="en-US" dirty="0"/>
              <a:t>PND</a:t>
            </a:r>
          </a:p>
        </p:txBody>
      </p:sp>
      <p:sp>
        <p:nvSpPr>
          <p:cNvPr id="7" name="Text Placeholder 2">
            <a:extLst>
              <a:ext uri="{FF2B5EF4-FFF2-40B4-BE49-F238E27FC236}">
                <a16:creationId xmlns:a16="http://schemas.microsoft.com/office/drawing/2014/main" id="{006B2800-D98A-4574-8A95-3F078CD7B865}"/>
              </a:ext>
            </a:extLst>
          </p:cNvPr>
          <p:cNvSpPr txBox="1">
            <a:spLocks/>
          </p:cNvSpPr>
          <p:nvPr/>
        </p:nvSpPr>
        <p:spPr>
          <a:xfrm>
            <a:off x="7748377" y="1538585"/>
            <a:ext cx="2353903" cy="4365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Graphing Trends</a:t>
            </a:r>
          </a:p>
        </p:txBody>
      </p:sp>
      <p:sp>
        <p:nvSpPr>
          <p:cNvPr id="4" name="Content Placeholder 4">
            <a:extLst>
              <a:ext uri="{FF2B5EF4-FFF2-40B4-BE49-F238E27FC236}">
                <a16:creationId xmlns:a16="http://schemas.microsoft.com/office/drawing/2014/main" id="{B2DD5213-55C4-CDAC-B7CB-B1BC6CC01314}"/>
              </a:ext>
            </a:extLst>
          </p:cNvPr>
          <p:cNvSpPr txBox="1">
            <a:spLocks/>
          </p:cNvSpPr>
          <p:nvPr/>
        </p:nvSpPr>
        <p:spPr>
          <a:xfrm>
            <a:off x="7389303" y="202430"/>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Charles: 11</a:t>
            </a:r>
            <a:r>
              <a:rPr lang="en-US" sz="2000" baseline="30000" dirty="0"/>
              <a:t>th</a:t>
            </a:r>
            <a:r>
              <a:rPr lang="en-US" sz="2000" dirty="0"/>
              <a:t> Grade, Sept </a:t>
            </a:r>
          </a:p>
          <a:p>
            <a:r>
              <a:rPr lang="en-US" sz="2000" dirty="0"/>
              <a:t>Observation Data</a:t>
            </a:r>
          </a:p>
          <a:p>
            <a:r>
              <a:rPr lang="en-US" sz="2000" dirty="0"/>
              <a:t>Out of Seat Behavior</a:t>
            </a:r>
          </a:p>
        </p:txBody>
      </p:sp>
      <p:pic>
        <p:nvPicPr>
          <p:cNvPr id="6" name="Picture 5">
            <a:extLst>
              <a:ext uri="{FF2B5EF4-FFF2-40B4-BE49-F238E27FC236}">
                <a16:creationId xmlns:a16="http://schemas.microsoft.com/office/drawing/2014/main" id="{A6505F1B-0B52-0EC2-AF40-0AF4F9424D53}"/>
              </a:ext>
            </a:extLst>
          </p:cNvPr>
          <p:cNvPicPr>
            <a:picLocks noChangeAspect="1"/>
          </p:cNvPicPr>
          <p:nvPr/>
        </p:nvPicPr>
        <p:blipFill>
          <a:blip r:embed="rId2"/>
          <a:stretch>
            <a:fillRect/>
          </a:stretch>
        </p:blipFill>
        <p:spPr>
          <a:xfrm>
            <a:off x="10617235" y="183083"/>
            <a:ext cx="1322322" cy="1179810"/>
          </a:xfrm>
          <a:prstGeom prst="rect">
            <a:avLst/>
          </a:prstGeom>
        </p:spPr>
      </p:pic>
      <p:pic>
        <p:nvPicPr>
          <p:cNvPr id="8" name="Picture 7">
            <a:extLst>
              <a:ext uri="{FF2B5EF4-FFF2-40B4-BE49-F238E27FC236}">
                <a16:creationId xmlns:a16="http://schemas.microsoft.com/office/drawing/2014/main" id="{D49439B0-E6E6-54D6-1772-E061B05999F1}"/>
              </a:ext>
            </a:extLst>
          </p:cNvPr>
          <p:cNvPicPr>
            <a:picLocks noChangeAspect="1"/>
          </p:cNvPicPr>
          <p:nvPr/>
        </p:nvPicPr>
        <p:blipFill>
          <a:blip r:embed="rId3"/>
          <a:stretch>
            <a:fillRect/>
          </a:stretch>
        </p:blipFill>
        <p:spPr>
          <a:xfrm>
            <a:off x="651252" y="1975184"/>
            <a:ext cx="2738559" cy="2787902"/>
          </a:xfrm>
          <a:prstGeom prst="rect">
            <a:avLst/>
          </a:prstGeom>
        </p:spPr>
      </p:pic>
      <p:pic>
        <p:nvPicPr>
          <p:cNvPr id="11" name="Picture 10">
            <a:extLst>
              <a:ext uri="{FF2B5EF4-FFF2-40B4-BE49-F238E27FC236}">
                <a16:creationId xmlns:a16="http://schemas.microsoft.com/office/drawing/2014/main" id="{915FFD16-C68B-D46A-2C36-96DB120B6692}"/>
              </a:ext>
            </a:extLst>
          </p:cNvPr>
          <p:cNvPicPr>
            <a:picLocks noChangeAspect="1"/>
          </p:cNvPicPr>
          <p:nvPr/>
        </p:nvPicPr>
        <p:blipFill rotWithShape="1">
          <a:blip r:embed="rId4"/>
          <a:srcRect t="30128"/>
          <a:stretch/>
        </p:blipFill>
        <p:spPr>
          <a:xfrm>
            <a:off x="3820873" y="4912481"/>
            <a:ext cx="5580365" cy="1432116"/>
          </a:xfrm>
          <a:prstGeom prst="rect">
            <a:avLst/>
          </a:prstGeom>
        </p:spPr>
      </p:pic>
      <p:graphicFrame>
        <p:nvGraphicFramePr>
          <p:cNvPr id="12" name="Chart 11">
            <a:extLst>
              <a:ext uri="{FF2B5EF4-FFF2-40B4-BE49-F238E27FC236}">
                <a16:creationId xmlns:a16="http://schemas.microsoft.com/office/drawing/2014/main" id="{4D7ADBF0-B0F2-2CC7-513C-3A1F7303C872}"/>
              </a:ext>
            </a:extLst>
          </p:cNvPr>
          <p:cNvGraphicFramePr/>
          <p:nvPr>
            <p:extLst>
              <p:ext uri="{D42A27DB-BD31-4B8C-83A1-F6EECF244321}">
                <p14:modId xmlns:p14="http://schemas.microsoft.com/office/powerpoint/2010/main" val="547136385"/>
              </p:ext>
            </p:extLst>
          </p:nvPr>
        </p:nvGraphicFramePr>
        <p:xfrm>
          <a:off x="7389303" y="1908545"/>
          <a:ext cx="4413409" cy="23563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36569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7" name="Rectangle 922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8" name="Freeform: Shape 9224">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67290" y="1502402"/>
            <a:ext cx="4153626" cy="2174091"/>
          </a:xfrm>
        </p:spPr>
        <p:txBody>
          <a:bodyPr anchor="b">
            <a:normAutofit/>
          </a:bodyPr>
          <a:lstStyle/>
          <a:p>
            <a:r>
              <a:rPr lang="en-US" sz="4800" b="1" dirty="0">
                <a:solidFill>
                  <a:schemeClr val="bg1"/>
                </a:solidFill>
              </a:rPr>
              <a:t>One Child</a:t>
            </a:r>
            <a:br>
              <a:rPr lang="en-US" sz="4800" b="1" dirty="0">
                <a:solidFill>
                  <a:schemeClr val="bg1"/>
                </a:solidFill>
              </a:rPr>
            </a:br>
            <a:r>
              <a:rPr lang="en-US" sz="4800" b="1" dirty="0">
                <a:solidFill>
                  <a:schemeClr val="bg1"/>
                </a:solidFill>
              </a:rPr>
              <a:t>Academic</a:t>
            </a:r>
            <a:br>
              <a:rPr lang="en-US" sz="4800" b="1" dirty="0">
                <a:solidFill>
                  <a:schemeClr val="bg1"/>
                </a:solidFill>
              </a:rPr>
            </a:br>
            <a:r>
              <a:rPr lang="en-US" sz="4800" b="1" dirty="0">
                <a:solidFill>
                  <a:schemeClr val="bg1"/>
                </a:solidFill>
              </a:rPr>
              <a:t>Three Methods</a:t>
            </a:r>
          </a:p>
        </p:txBody>
      </p:sp>
      <p:grpSp>
        <p:nvGrpSpPr>
          <p:cNvPr id="9259" name="Group 9226">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926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26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767290" y="3853544"/>
            <a:ext cx="4075054" cy="2015412"/>
          </a:xfrm>
        </p:spPr>
        <p:txBody>
          <a:bodyPr anchor="t">
            <a:normAutofit/>
          </a:bodyPr>
          <a:lstStyle/>
          <a:p>
            <a:r>
              <a:rPr lang="en-US" sz="2400" dirty="0">
                <a:solidFill>
                  <a:schemeClr val="bg1"/>
                </a:solidFill>
              </a:rPr>
              <a:t>Effect Size</a:t>
            </a:r>
          </a:p>
          <a:p>
            <a:r>
              <a:rPr lang="en-US" sz="2400" dirty="0">
                <a:solidFill>
                  <a:schemeClr val="bg1"/>
                </a:solidFill>
              </a:rPr>
              <a:t>Percent Non-overlapping Data (PND) </a:t>
            </a:r>
          </a:p>
          <a:p>
            <a:r>
              <a:rPr lang="en-US" sz="2400" dirty="0">
                <a:solidFill>
                  <a:schemeClr val="bg1"/>
                </a:solidFill>
              </a:rPr>
              <a:t>Graphing Data Trends</a:t>
            </a:r>
          </a:p>
          <a:p>
            <a:endParaRPr lang="en-US" sz="2400" dirty="0">
              <a:solidFill>
                <a:schemeClr val="bg1"/>
              </a:solidFill>
            </a:endParaRPr>
          </a:p>
        </p:txBody>
      </p:sp>
      <p:pic>
        <p:nvPicPr>
          <p:cNvPr id="9218" name="Picture 2" descr="Image result for three of a kind"/>
          <p:cNvPicPr>
            <a:picLocks noChangeAspect="1" noChangeArrowheads="1"/>
          </p:cNvPicPr>
          <p:nvPr/>
        </p:nvPicPr>
        <p:blipFill rotWithShape="1">
          <a:blip r:embed="rId2">
            <a:extLst>
              <a:ext uri="{28A0092B-C50C-407E-A947-70E740481C1C}">
                <a14:useLocalDpi xmlns:a14="http://schemas.microsoft.com/office/drawing/2010/main" val="0"/>
              </a:ext>
            </a:extLst>
          </a:blip>
          <a:srcRect l="18859"/>
          <a:stretch/>
        </p:blipFill>
        <p:spPr bwMode="auto">
          <a:xfrm>
            <a:off x="6894030" y="2995207"/>
            <a:ext cx="4550254" cy="22717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4">
            <a:extLst>
              <a:ext uri="{FF2B5EF4-FFF2-40B4-BE49-F238E27FC236}">
                <a16:creationId xmlns:a16="http://schemas.microsoft.com/office/drawing/2014/main" id="{00AE12D8-FB09-8932-A34C-5698851828D1}"/>
              </a:ext>
            </a:extLst>
          </p:cNvPr>
          <p:cNvSpPr txBox="1">
            <a:spLocks/>
          </p:cNvSpPr>
          <p:nvPr/>
        </p:nvSpPr>
        <p:spPr>
          <a:xfrm>
            <a:off x="6894030" y="1834058"/>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Jazmine: 2</a:t>
            </a:r>
            <a:r>
              <a:rPr lang="en-US" sz="2000" baseline="30000" dirty="0"/>
              <a:t>nd</a:t>
            </a:r>
            <a:r>
              <a:rPr lang="en-US" sz="2000" dirty="0"/>
              <a:t> Grade, Sept </a:t>
            </a:r>
          </a:p>
          <a:p>
            <a:r>
              <a:rPr lang="en-US" sz="2000" dirty="0"/>
              <a:t>Easy CBM Data</a:t>
            </a:r>
          </a:p>
          <a:p>
            <a:r>
              <a:rPr lang="en-US" sz="2000" dirty="0"/>
              <a:t>Reading Fluency</a:t>
            </a:r>
          </a:p>
        </p:txBody>
      </p:sp>
      <p:pic>
        <p:nvPicPr>
          <p:cNvPr id="5" name="Picture 4" descr="A close-up of a young child&#10;&#10;Description automatically generated">
            <a:extLst>
              <a:ext uri="{FF2B5EF4-FFF2-40B4-BE49-F238E27FC236}">
                <a16:creationId xmlns:a16="http://schemas.microsoft.com/office/drawing/2014/main" id="{33198DDD-DADC-B6AB-2559-025D645FDE27}"/>
              </a:ext>
            </a:extLst>
          </p:cNvPr>
          <p:cNvPicPr>
            <a:picLocks noChangeAspect="1"/>
          </p:cNvPicPr>
          <p:nvPr/>
        </p:nvPicPr>
        <p:blipFill rotWithShape="1">
          <a:blip r:embed="rId3">
            <a:extLst>
              <a:ext uri="{28A0092B-C50C-407E-A947-70E740481C1C}">
                <a14:useLocalDpi xmlns:a14="http://schemas.microsoft.com/office/drawing/2010/main" val="0"/>
              </a:ext>
            </a:extLst>
          </a:blip>
          <a:srcRect l="25107" t="17084" r="24008" b="12720"/>
          <a:stretch/>
        </p:blipFill>
        <p:spPr>
          <a:xfrm>
            <a:off x="10151706" y="1834058"/>
            <a:ext cx="1292578" cy="1188852"/>
          </a:xfrm>
          <a:prstGeom prst="rect">
            <a:avLst/>
          </a:prstGeom>
        </p:spPr>
      </p:pic>
    </p:spTree>
    <p:extLst>
      <p:ext uri="{BB962C8B-B14F-4D97-AF65-F5344CB8AC3E}">
        <p14:creationId xmlns:p14="http://schemas.microsoft.com/office/powerpoint/2010/main" val="2759181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E479-7377-4963-813A-2F0AC586AA17}"/>
              </a:ext>
            </a:extLst>
          </p:cNvPr>
          <p:cNvSpPr>
            <a:spLocks noGrp="1"/>
          </p:cNvSpPr>
          <p:nvPr>
            <p:ph type="title"/>
          </p:nvPr>
        </p:nvSpPr>
        <p:spPr>
          <a:xfrm>
            <a:off x="6653600" y="1396289"/>
            <a:ext cx="5006336" cy="1325563"/>
          </a:xfrm>
        </p:spPr>
        <p:txBody>
          <a:bodyPr vert="horz" lIns="91440" tIns="45720" rIns="91440" bIns="45720" rtlCol="0" anchor="ctr">
            <a:normAutofit/>
          </a:bodyPr>
          <a:lstStyle/>
          <a:p>
            <a:r>
              <a:rPr lang="en-US" b="1" kern="1200">
                <a:solidFill>
                  <a:schemeClr val="tx1"/>
                </a:solidFill>
                <a:latin typeface="+mj-lt"/>
                <a:ea typeface="+mj-ea"/>
                <a:cs typeface="+mj-cs"/>
              </a:rPr>
              <a:t>Stop! Plan Your Data Collection</a:t>
            </a:r>
          </a:p>
        </p:txBody>
      </p:sp>
      <p:sp>
        <p:nvSpPr>
          <p:cNvPr id="13" name="Freeform: Shape 1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761E05E1-0278-FE6E-7DCD-2FEF3051BE8E}"/>
              </a:ext>
            </a:extLst>
          </p:cNvPr>
          <p:cNvPicPr>
            <a:picLocks noChangeAspect="1"/>
          </p:cNvPicPr>
          <p:nvPr/>
        </p:nvPicPr>
        <p:blipFill rotWithShape="1">
          <a:blip r:embed="rId2">
            <a:extLst>
              <a:ext uri="{28A0092B-C50C-407E-A947-70E740481C1C}">
                <a14:useLocalDpi xmlns:a14="http://schemas.microsoft.com/office/drawing/2010/main" val="0"/>
              </a:ext>
            </a:extLst>
          </a:blip>
          <a:srcRect l="8047" t="8495" r="54063" b="10527"/>
          <a:stretch/>
        </p:blipFill>
        <p:spPr>
          <a:xfrm>
            <a:off x="364241" y="678145"/>
            <a:ext cx="4105275" cy="4035918"/>
          </a:xfrm>
          <a:prstGeom prst="rect">
            <a:avLst/>
          </a:prstGeom>
        </p:spPr>
      </p:pic>
      <p:sp>
        <p:nvSpPr>
          <p:cNvPr id="4" name="Content Placeholder 3">
            <a:extLst>
              <a:ext uri="{FF2B5EF4-FFF2-40B4-BE49-F238E27FC236}">
                <a16:creationId xmlns:a16="http://schemas.microsoft.com/office/drawing/2014/main" id="{5ADE6C75-B376-420F-9AD0-AEBBB8A088EC}"/>
              </a:ext>
            </a:extLst>
          </p:cNvPr>
          <p:cNvSpPr>
            <a:spLocks noGrp="1"/>
          </p:cNvSpPr>
          <p:nvPr>
            <p:ph sz="half" idx="2"/>
          </p:nvPr>
        </p:nvSpPr>
        <p:spPr>
          <a:xfrm>
            <a:off x="6658044" y="2871982"/>
            <a:ext cx="5006336" cy="3181684"/>
          </a:xfrm>
        </p:spPr>
        <p:txBody>
          <a:bodyPr vert="horz" lIns="91440" tIns="45720" rIns="91440" bIns="45720" rtlCol="0" anchor="t">
            <a:normAutofit/>
          </a:bodyPr>
          <a:lstStyle/>
          <a:p>
            <a:r>
              <a:rPr lang="en-US" sz="2400" dirty="0"/>
              <a:t>How many baseline data points varies from method to method </a:t>
            </a:r>
          </a:p>
          <a:p>
            <a:r>
              <a:rPr lang="en-US" sz="2400" dirty="0"/>
              <a:t>What the “more data” looks like changes from method to method. </a:t>
            </a:r>
          </a:p>
          <a:p>
            <a:r>
              <a:rPr lang="en-US" sz="2400" dirty="0"/>
              <a:t>Know how you will analyze your data before collecting it!</a:t>
            </a:r>
          </a:p>
        </p:txBody>
      </p:sp>
    </p:spTree>
    <p:extLst>
      <p:ext uri="{BB962C8B-B14F-4D97-AF65-F5344CB8AC3E}">
        <p14:creationId xmlns:p14="http://schemas.microsoft.com/office/powerpoint/2010/main" val="3055734690"/>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252443" y="202430"/>
            <a:ext cx="7136860" cy="1189141"/>
          </a:xfrm>
          <a:solidFill>
            <a:schemeClr val="tx1"/>
          </a:solidFill>
        </p:spPr>
        <p:txBody>
          <a:bodyPr/>
          <a:lstStyle/>
          <a:p>
            <a:pPr algn="ctr"/>
            <a:r>
              <a:rPr lang="en-US" b="1" dirty="0">
                <a:solidFill>
                  <a:schemeClr val="bg1"/>
                </a:solidFill>
              </a:rPr>
              <a:t>You Try It!</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2857327" y="1538585"/>
            <a:ext cx="1570228" cy="411956"/>
          </a:xfrm>
        </p:spPr>
        <p:txBody>
          <a:bodyPr>
            <a:normAutofit lnSpcReduction="10000"/>
          </a:bodyPr>
          <a:lstStyle/>
          <a:p>
            <a:r>
              <a:rPr lang="en-US" dirty="0"/>
              <a:t>Data Chart</a:t>
            </a:r>
          </a:p>
        </p:txBody>
      </p:sp>
      <p:sp>
        <p:nvSpPr>
          <p:cNvPr id="5" name="Text Placeholder 4">
            <a:extLst>
              <a:ext uri="{FF2B5EF4-FFF2-40B4-BE49-F238E27FC236}">
                <a16:creationId xmlns:a16="http://schemas.microsoft.com/office/drawing/2014/main" id="{BEFF7AC2-2F39-4732-AB4C-4919E3FF0344}"/>
              </a:ext>
            </a:extLst>
          </p:cNvPr>
          <p:cNvSpPr>
            <a:spLocks noGrp="1"/>
          </p:cNvSpPr>
          <p:nvPr>
            <p:ph type="body" sz="quarter" idx="3"/>
          </p:nvPr>
        </p:nvSpPr>
        <p:spPr>
          <a:xfrm>
            <a:off x="5708020" y="4449072"/>
            <a:ext cx="775959" cy="436597"/>
          </a:xfrm>
        </p:spPr>
        <p:txBody>
          <a:bodyPr>
            <a:normAutofit lnSpcReduction="10000"/>
          </a:bodyPr>
          <a:lstStyle/>
          <a:p>
            <a:r>
              <a:rPr lang="en-US" dirty="0"/>
              <a:t>Goal</a:t>
            </a:r>
          </a:p>
        </p:txBody>
      </p:sp>
      <p:pic>
        <p:nvPicPr>
          <p:cNvPr id="10" name="Picture 9">
            <a:extLst>
              <a:ext uri="{FF2B5EF4-FFF2-40B4-BE49-F238E27FC236}">
                <a16:creationId xmlns:a16="http://schemas.microsoft.com/office/drawing/2014/main" id="{415A315F-3BA3-0989-C18D-2C17C79DC3BC}"/>
              </a:ext>
            </a:extLst>
          </p:cNvPr>
          <p:cNvPicPr>
            <a:picLocks noChangeAspect="1"/>
          </p:cNvPicPr>
          <p:nvPr/>
        </p:nvPicPr>
        <p:blipFill>
          <a:blip r:embed="rId2"/>
          <a:stretch>
            <a:fillRect/>
          </a:stretch>
        </p:blipFill>
        <p:spPr>
          <a:xfrm>
            <a:off x="1018399" y="1932254"/>
            <a:ext cx="5342197" cy="2462056"/>
          </a:xfrm>
          <a:prstGeom prst="rect">
            <a:avLst/>
          </a:prstGeom>
        </p:spPr>
      </p:pic>
      <p:sp>
        <p:nvSpPr>
          <p:cNvPr id="13" name="TextBox 12">
            <a:extLst>
              <a:ext uri="{FF2B5EF4-FFF2-40B4-BE49-F238E27FC236}">
                <a16:creationId xmlns:a16="http://schemas.microsoft.com/office/drawing/2014/main" id="{D1FD2803-C3E7-161F-C337-CDEE4CADA7D4}"/>
              </a:ext>
            </a:extLst>
          </p:cNvPr>
          <p:cNvSpPr txBox="1"/>
          <p:nvPr/>
        </p:nvSpPr>
        <p:spPr>
          <a:xfrm>
            <a:off x="2527570" y="4893525"/>
            <a:ext cx="7136860" cy="1754326"/>
          </a:xfrm>
          <a:prstGeom prst="rect">
            <a:avLst/>
          </a:prstGeom>
          <a:noFill/>
        </p:spPr>
        <p:txBody>
          <a:bodyPr wrap="square" rtlCol="0">
            <a:spAutoFit/>
          </a:bodyPr>
          <a:lstStyle/>
          <a:p>
            <a:pPr algn="l"/>
            <a:r>
              <a:rPr lang="en-US" dirty="0">
                <a:latin typeface="Times New Roman" panose="02020603050405020304" pitchFamily="18" charset="0"/>
              </a:rPr>
              <a:t>N</a:t>
            </a:r>
            <a:r>
              <a:rPr lang="en-US" sz="1800" b="0" i="0" u="none" strike="noStrike" baseline="0" dirty="0">
                <a:latin typeface="Times New Roman" panose="02020603050405020304" pitchFamily="18" charset="0"/>
              </a:rPr>
              <a:t>ational norms on </a:t>
            </a:r>
            <a:r>
              <a:rPr lang="en-US" sz="1800" b="0" i="0" u="none" strike="noStrike" baseline="0" dirty="0" err="1">
                <a:latin typeface="Times New Roman" panose="02020603050405020304" pitchFamily="18" charset="0"/>
              </a:rPr>
              <a:t>EasyCBM</a:t>
            </a:r>
            <a:r>
              <a:rPr lang="en-US" sz="1800" b="0" i="0" u="none" strike="noStrike" baseline="0" dirty="0">
                <a:latin typeface="Times New Roman" panose="02020603050405020304" pitchFamily="18" charset="0"/>
              </a:rPr>
              <a:t> Word Reading Fluency (Alonzo et al., 2006)</a:t>
            </a:r>
          </a:p>
          <a:p>
            <a:pPr marL="285750" indent="-285750" algn="l">
              <a:buFont typeface="Arial" panose="020B0604020202020204" pitchFamily="34" charset="0"/>
              <a:buChar char="•"/>
            </a:pPr>
            <a:r>
              <a:rPr lang="en-US" dirty="0">
                <a:latin typeface="Times New Roman" panose="02020603050405020304" pitchFamily="18" charset="0"/>
              </a:rPr>
              <a:t>Mid-year </a:t>
            </a:r>
            <a:r>
              <a:rPr lang="en-US" sz="1800" b="0" i="0" u="none" strike="noStrike" baseline="0" dirty="0">
                <a:latin typeface="Times New Roman" panose="02020603050405020304" pitchFamily="18" charset="0"/>
              </a:rPr>
              <a:t>50th percentile read about 52 words per minute. </a:t>
            </a:r>
          </a:p>
          <a:p>
            <a:pPr marL="285750" indent="-285750" algn="l">
              <a:buFont typeface="Arial" panose="020B0604020202020204" pitchFamily="34" charset="0"/>
              <a:buChar char="•"/>
            </a:pPr>
            <a:r>
              <a:rPr lang="en-US" sz="1800" b="0" i="0" u="none" strike="noStrike" baseline="0" dirty="0">
                <a:latin typeface="Times New Roman" panose="02020603050405020304" pitchFamily="18" charset="0"/>
              </a:rPr>
              <a:t>End-of-the year 50</a:t>
            </a:r>
            <a:r>
              <a:rPr lang="en-US" sz="1800" b="0" i="0" u="none" strike="noStrike" baseline="30000" dirty="0">
                <a:latin typeface="Times New Roman" panose="02020603050405020304" pitchFamily="18" charset="0"/>
              </a:rPr>
              <a:t>th</a:t>
            </a:r>
            <a:r>
              <a:rPr lang="en-US" sz="1800" b="0" i="0" u="none" strike="noStrike" baseline="0" dirty="0">
                <a:latin typeface="Times New Roman" panose="02020603050405020304" pitchFamily="18" charset="0"/>
              </a:rPr>
              <a:t> percentile read about 66 words per minute. </a:t>
            </a:r>
            <a:endParaRPr lang="en-US" dirty="0">
              <a:latin typeface="Times New Roman" panose="02020603050405020304" pitchFamily="18" charset="0"/>
            </a:endParaRPr>
          </a:p>
          <a:p>
            <a:pPr algn="l"/>
            <a:r>
              <a:rPr lang="en-US" sz="1800" b="0" i="0" u="none" strike="noStrike" baseline="0" dirty="0">
                <a:latin typeface="Times New Roman" panose="02020603050405020304" pitchFamily="18" charset="0"/>
              </a:rPr>
              <a:t>Classroom expectations</a:t>
            </a:r>
          </a:p>
          <a:p>
            <a:pPr marL="285750" indent="-285750" algn="l">
              <a:buFont typeface="Arial" panose="020B0604020202020204" pitchFamily="34" charset="0"/>
              <a:buChar char="•"/>
            </a:pPr>
            <a:r>
              <a:rPr lang="en-US" dirty="0">
                <a:latin typeface="Times New Roman" panose="02020603050405020304" pitchFamily="18" charset="0"/>
              </a:rPr>
              <a:t>Mid-year average at least 30 words per minute.</a:t>
            </a:r>
          </a:p>
          <a:p>
            <a:pPr marL="285750" indent="-285750" algn="l">
              <a:buFont typeface="Arial" panose="020B0604020202020204" pitchFamily="34" charset="0"/>
              <a:buChar char="•"/>
            </a:pPr>
            <a:r>
              <a:rPr lang="en-US" dirty="0">
                <a:latin typeface="Times New Roman" panose="02020603050405020304" pitchFamily="18" charset="0"/>
              </a:rPr>
              <a:t>E</a:t>
            </a:r>
            <a:r>
              <a:rPr lang="en-US" sz="1800" b="0" i="0" u="none" strike="noStrike" baseline="0" dirty="0">
                <a:latin typeface="Times New Roman" panose="02020603050405020304" pitchFamily="18" charset="0"/>
              </a:rPr>
              <a:t>nd-of-the-year benchmarks at least 50 words per minute.</a:t>
            </a:r>
            <a:endParaRPr lang="en-US" dirty="0"/>
          </a:p>
        </p:txBody>
      </p:sp>
      <p:sp>
        <p:nvSpPr>
          <p:cNvPr id="14" name="TextBox 13">
            <a:extLst>
              <a:ext uri="{FF2B5EF4-FFF2-40B4-BE49-F238E27FC236}">
                <a16:creationId xmlns:a16="http://schemas.microsoft.com/office/drawing/2014/main" id="{AFB3EFD1-33C3-D4D0-AA8F-B1F6A8E1195D}"/>
              </a:ext>
            </a:extLst>
          </p:cNvPr>
          <p:cNvSpPr txBox="1"/>
          <p:nvPr/>
        </p:nvSpPr>
        <p:spPr>
          <a:xfrm>
            <a:off x="6820678" y="1950541"/>
            <a:ext cx="4665305" cy="2123658"/>
          </a:xfrm>
          <a:prstGeom prst="rect">
            <a:avLst/>
          </a:prstGeom>
          <a:solidFill>
            <a:srgbClr val="0070C0"/>
          </a:solidFill>
        </p:spPr>
        <p:txBody>
          <a:bodyPr wrap="square" rtlCol="0">
            <a:spAutoFit/>
          </a:bodyPr>
          <a:lstStyle/>
          <a:p>
            <a:pPr algn="ctr"/>
            <a:r>
              <a:rPr lang="en-US" sz="2400" b="1" dirty="0">
                <a:solidFill>
                  <a:schemeClr val="bg1"/>
                </a:solidFill>
              </a:rPr>
              <a:t>Your Task</a:t>
            </a:r>
          </a:p>
          <a:p>
            <a:endParaRPr lang="en-US" dirty="0">
              <a:solidFill>
                <a:schemeClr val="bg1"/>
              </a:solidFill>
            </a:endParaRPr>
          </a:p>
          <a:p>
            <a:pPr marL="342900" indent="-342900">
              <a:buAutoNum type="arabicParenR"/>
            </a:pPr>
            <a:r>
              <a:rPr lang="en-US" dirty="0">
                <a:solidFill>
                  <a:schemeClr val="bg1"/>
                </a:solidFill>
              </a:rPr>
              <a:t>Calculate Effect Size</a:t>
            </a:r>
          </a:p>
          <a:p>
            <a:pPr marL="342900" indent="-342900">
              <a:buAutoNum type="arabicParenR"/>
            </a:pPr>
            <a:r>
              <a:rPr lang="en-US" dirty="0">
                <a:solidFill>
                  <a:schemeClr val="bg1"/>
                </a:solidFill>
              </a:rPr>
              <a:t>Calculate PND</a:t>
            </a:r>
          </a:p>
          <a:p>
            <a:pPr marL="342900" indent="-342900">
              <a:buAutoNum type="arabicParenR"/>
            </a:pPr>
            <a:r>
              <a:rPr lang="en-US" dirty="0">
                <a:solidFill>
                  <a:schemeClr val="bg1"/>
                </a:solidFill>
              </a:rPr>
              <a:t>Graphical Trend Analysis</a:t>
            </a:r>
          </a:p>
          <a:p>
            <a:pPr marL="800100" lvl="1" indent="-342900">
              <a:buAutoNum type="arabicParenR"/>
            </a:pPr>
            <a:r>
              <a:rPr lang="en-US" dirty="0">
                <a:solidFill>
                  <a:schemeClr val="bg1"/>
                </a:solidFill>
              </a:rPr>
              <a:t>Use ROI for goal line.</a:t>
            </a:r>
          </a:p>
          <a:p>
            <a:pPr marL="800100" lvl="1" indent="-342900">
              <a:buAutoNum type="arabicParenR"/>
            </a:pPr>
            <a:r>
              <a:rPr lang="en-US" dirty="0">
                <a:solidFill>
                  <a:schemeClr val="bg1"/>
                </a:solidFill>
              </a:rPr>
              <a:t>Use data for trend line.</a:t>
            </a:r>
          </a:p>
        </p:txBody>
      </p:sp>
      <p:sp>
        <p:nvSpPr>
          <p:cNvPr id="15" name="Content Placeholder 4">
            <a:extLst>
              <a:ext uri="{FF2B5EF4-FFF2-40B4-BE49-F238E27FC236}">
                <a16:creationId xmlns:a16="http://schemas.microsoft.com/office/drawing/2014/main" id="{2CA088C5-8A8C-7A19-32D2-4C80DA421656}"/>
              </a:ext>
            </a:extLst>
          </p:cNvPr>
          <p:cNvSpPr txBox="1">
            <a:spLocks/>
          </p:cNvSpPr>
          <p:nvPr/>
        </p:nvSpPr>
        <p:spPr>
          <a:xfrm>
            <a:off x="7389303" y="211761"/>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Jazmine: 2</a:t>
            </a:r>
            <a:r>
              <a:rPr lang="en-US" sz="2000" baseline="30000" dirty="0"/>
              <a:t>nd</a:t>
            </a:r>
            <a:r>
              <a:rPr lang="en-US" sz="2000" dirty="0"/>
              <a:t> Grade, Sept </a:t>
            </a:r>
          </a:p>
          <a:p>
            <a:r>
              <a:rPr lang="en-US" sz="2000" dirty="0"/>
              <a:t>Easy CBM Data</a:t>
            </a:r>
          </a:p>
          <a:p>
            <a:r>
              <a:rPr lang="en-US" sz="2000" dirty="0"/>
              <a:t>Reading Fluency</a:t>
            </a:r>
          </a:p>
        </p:txBody>
      </p:sp>
      <p:pic>
        <p:nvPicPr>
          <p:cNvPr id="16" name="Picture 15" descr="A close-up of a young child&#10;&#10;Description automatically generated">
            <a:extLst>
              <a:ext uri="{FF2B5EF4-FFF2-40B4-BE49-F238E27FC236}">
                <a16:creationId xmlns:a16="http://schemas.microsoft.com/office/drawing/2014/main" id="{578A4EEF-AE37-CF11-8ADA-CEC88422183E}"/>
              </a:ext>
            </a:extLst>
          </p:cNvPr>
          <p:cNvPicPr>
            <a:picLocks noChangeAspect="1"/>
          </p:cNvPicPr>
          <p:nvPr/>
        </p:nvPicPr>
        <p:blipFill rotWithShape="1">
          <a:blip r:embed="rId3">
            <a:extLst>
              <a:ext uri="{28A0092B-C50C-407E-A947-70E740481C1C}">
                <a14:useLocalDpi xmlns:a14="http://schemas.microsoft.com/office/drawing/2010/main" val="0"/>
              </a:ext>
            </a:extLst>
          </a:blip>
          <a:srcRect l="25107" t="17084" r="24008" b="12720"/>
          <a:stretch/>
        </p:blipFill>
        <p:spPr>
          <a:xfrm>
            <a:off x="10646979" y="211761"/>
            <a:ext cx="1292578" cy="1188852"/>
          </a:xfrm>
          <a:prstGeom prst="rect">
            <a:avLst/>
          </a:prstGeom>
        </p:spPr>
      </p:pic>
    </p:spTree>
    <p:extLst>
      <p:ext uri="{BB962C8B-B14F-4D97-AF65-F5344CB8AC3E}">
        <p14:creationId xmlns:p14="http://schemas.microsoft.com/office/powerpoint/2010/main" val="1413830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252443" y="202430"/>
            <a:ext cx="7136860" cy="1189141"/>
          </a:xfrm>
          <a:solidFill>
            <a:schemeClr val="tx1"/>
          </a:solidFill>
        </p:spPr>
        <p:txBody>
          <a:bodyPr/>
          <a:lstStyle/>
          <a:p>
            <a:pPr algn="ctr"/>
            <a:r>
              <a:rPr lang="en-US" b="1" dirty="0">
                <a:solidFill>
                  <a:schemeClr val="bg1"/>
                </a:solidFill>
              </a:rPr>
              <a:t>You Try It!</a:t>
            </a:r>
          </a:p>
        </p:txBody>
      </p:sp>
      <p:sp>
        <p:nvSpPr>
          <p:cNvPr id="15" name="Content Placeholder 4">
            <a:extLst>
              <a:ext uri="{FF2B5EF4-FFF2-40B4-BE49-F238E27FC236}">
                <a16:creationId xmlns:a16="http://schemas.microsoft.com/office/drawing/2014/main" id="{2CA088C5-8A8C-7A19-32D2-4C80DA421656}"/>
              </a:ext>
            </a:extLst>
          </p:cNvPr>
          <p:cNvSpPr txBox="1">
            <a:spLocks/>
          </p:cNvSpPr>
          <p:nvPr/>
        </p:nvSpPr>
        <p:spPr>
          <a:xfrm>
            <a:off x="7372465" y="202430"/>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Jazmine: 2</a:t>
            </a:r>
            <a:r>
              <a:rPr lang="en-US" sz="2000" baseline="30000" dirty="0"/>
              <a:t>nd</a:t>
            </a:r>
            <a:r>
              <a:rPr lang="en-US" sz="2000" dirty="0"/>
              <a:t> Grade, Sept </a:t>
            </a:r>
          </a:p>
          <a:p>
            <a:r>
              <a:rPr lang="en-US" sz="2000" dirty="0"/>
              <a:t>Easy CBM Data</a:t>
            </a:r>
          </a:p>
          <a:p>
            <a:r>
              <a:rPr lang="en-US" sz="2000" dirty="0"/>
              <a:t>Reading Fluency</a:t>
            </a:r>
          </a:p>
        </p:txBody>
      </p:sp>
      <p:pic>
        <p:nvPicPr>
          <p:cNvPr id="16" name="Picture 15" descr="A close-up of a young child&#10;&#10;Description automatically generated">
            <a:extLst>
              <a:ext uri="{FF2B5EF4-FFF2-40B4-BE49-F238E27FC236}">
                <a16:creationId xmlns:a16="http://schemas.microsoft.com/office/drawing/2014/main" id="{578A4EEF-AE37-CF11-8ADA-CEC88422183E}"/>
              </a:ext>
            </a:extLst>
          </p:cNvPr>
          <p:cNvPicPr>
            <a:picLocks noChangeAspect="1"/>
          </p:cNvPicPr>
          <p:nvPr/>
        </p:nvPicPr>
        <p:blipFill rotWithShape="1">
          <a:blip r:embed="rId2">
            <a:extLst>
              <a:ext uri="{28A0092B-C50C-407E-A947-70E740481C1C}">
                <a14:useLocalDpi xmlns:a14="http://schemas.microsoft.com/office/drawing/2010/main" val="0"/>
              </a:ext>
            </a:extLst>
          </a:blip>
          <a:srcRect l="25107" t="17084" r="24008" b="12720"/>
          <a:stretch/>
        </p:blipFill>
        <p:spPr>
          <a:xfrm>
            <a:off x="10646979" y="211761"/>
            <a:ext cx="1292578" cy="1188852"/>
          </a:xfrm>
          <a:prstGeom prst="rect">
            <a:avLst/>
          </a:prstGeom>
        </p:spPr>
      </p:pic>
      <p:graphicFrame>
        <p:nvGraphicFramePr>
          <p:cNvPr id="9" name="Object 8">
            <a:extLst>
              <a:ext uri="{FF2B5EF4-FFF2-40B4-BE49-F238E27FC236}">
                <a16:creationId xmlns:a16="http://schemas.microsoft.com/office/drawing/2014/main" id="{EE0710A2-B640-AC88-EAC7-ECDE96C8534D}"/>
              </a:ext>
            </a:extLst>
          </p:cNvPr>
          <p:cNvGraphicFramePr>
            <a:graphicFrameLocks noChangeAspect="1"/>
          </p:cNvGraphicFramePr>
          <p:nvPr>
            <p:extLst>
              <p:ext uri="{D42A27DB-BD31-4B8C-83A1-F6EECF244321}">
                <p14:modId xmlns:p14="http://schemas.microsoft.com/office/powerpoint/2010/main" val="3055837584"/>
              </p:ext>
            </p:extLst>
          </p:nvPr>
        </p:nvGraphicFramePr>
        <p:xfrm>
          <a:off x="252444" y="1954610"/>
          <a:ext cx="4438432" cy="4700959"/>
        </p:xfrm>
        <a:graphic>
          <a:graphicData uri="http://schemas.openxmlformats.org/presentationml/2006/ole">
            <mc:AlternateContent xmlns:mc="http://schemas.openxmlformats.org/markup-compatibility/2006">
              <mc:Choice xmlns:v="urn:schemas-microsoft-com:vml" Requires="v">
                <p:oleObj name="Worksheet" r:id="rId3" imgW="4884597" imgH="5174043" progId="Excel.Sheet.12">
                  <p:embed/>
                </p:oleObj>
              </mc:Choice>
              <mc:Fallback>
                <p:oleObj name="Worksheet" r:id="rId3" imgW="4884597" imgH="5174043" progId="Excel.Sheet.12">
                  <p:embed/>
                  <p:pic>
                    <p:nvPicPr>
                      <p:cNvPr id="9" name="Object 8">
                        <a:extLst>
                          <a:ext uri="{FF2B5EF4-FFF2-40B4-BE49-F238E27FC236}">
                            <a16:creationId xmlns:a16="http://schemas.microsoft.com/office/drawing/2014/main" id="{EE0710A2-B640-AC88-EAC7-ECDE96C8534D}"/>
                          </a:ext>
                        </a:extLst>
                      </p:cNvPr>
                      <p:cNvPicPr/>
                      <p:nvPr/>
                    </p:nvPicPr>
                    <p:blipFill>
                      <a:blip r:embed="rId4"/>
                      <a:stretch>
                        <a:fillRect/>
                      </a:stretch>
                    </p:blipFill>
                    <p:spPr>
                      <a:xfrm>
                        <a:off x="252444" y="1954610"/>
                        <a:ext cx="4438432" cy="4700959"/>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F10DB2C6-3269-8BA1-E179-5622D43FE6A1}"/>
              </a:ext>
            </a:extLst>
          </p:cNvPr>
          <p:cNvSpPr txBox="1"/>
          <p:nvPr/>
        </p:nvSpPr>
        <p:spPr>
          <a:xfrm>
            <a:off x="5829491" y="1954611"/>
            <a:ext cx="6093228" cy="369332"/>
          </a:xfrm>
          <a:prstGeom prst="rect">
            <a:avLst/>
          </a:prstGeom>
          <a:noFill/>
        </p:spPr>
        <p:txBody>
          <a:bodyPr wrap="square">
            <a:spAutoFit/>
          </a:bodyPr>
          <a:lstStyle/>
          <a:p>
            <a:r>
              <a:rPr lang="en-US" dirty="0"/>
              <a:t>https://ktarlow.com/stats/pnd/</a:t>
            </a:r>
          </a:p>
        </p:txBody>
      </p:sp>
      <p:sp>
        <p:nvSpPr>
          <p:cNvPr id="17" name="TextBox 16">
            <a:extLst>
              <a:ext uri="{FF2B5EF4-FFF2-40B4-BE49-F238E27FC236}">
                <a16:creationId xmlns:a16="http://schemas.microsoft.com/office/drawing/2014/main" id="{BDB6E4F8-D7E9-FB40-61E9-BDCF2659F2C5}"/>
              </a:ext>
            </a:extLst>
          </p:cNvPr>
          <p:cNvSpPr txBox="1"/>
          <p:nvPr/>
        </p:nvSpPr>
        <p:spPr>
          <a:xfrm>
            <a:off x="5829491" y="3020982"/>
            <a:ext cx="5688160" cy="923330"/>
          </a:xfrm>
          <a:prstGeom prst="rect">
            <a:avLst/>
          </a:prstGeom>
          <a:noFill/>
        </p:spPr>
        <p:txBody>
          <a:bodyPr wrap="none" rtlCol="0">
            <a:spAutoFit/>
          </a:bodyPr>
          <a:lstStyle/>
          <a:p>
            <a:r>
              <a:rPr lang="en-US" dirty="0"/>
              <a:t>BL = 5 (Median Score) for both trend and goal</a:t>
            </a:r>
          </a:p>
          <a:p>
            <a:r>
              <a:rPr lang="en-US" dirty="0"/>
              <a:t>ROI = 50 (end) – 30 (mid) = 20; 20/16 (# of weeks ½ a year)</a:t>
            </a:r>
          </a:p>
          <a:p>
            <a:r>
              <a:rPr lang="en-US" dirty="0"/>
              <a:t>End Goal line = 1.11 (ROI) X 8 (# of weeks of intervention</a:t>
            </a:r>
          </a:p>
        </p:txBody>
      </p:sp>
      <p:pic>
        <p:nvPicPr>
          <p:cNvPr id="19" name="Picture 18" descr="A blue and white grid&#10;&#10;Description automatically generated">
            <a:extLst>
              <a:ext uri="{FF2B5EF4-FFF2-40B4-BE49-F238E27FC236}">
                <a16:creationId xmlns:a16="http://schemas.microsoft.com/office/drawing/2014/main" id="{CE934A9A-9162-0AC9-6900-4DE9FEC92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491" y="3944312"/>
            <a:ext cx="5248292" cy="2701927"/>
          </a:xfrm>
          <a:prstGeom prst="rect">
            <a:avLst/>
          </a:prstGeom>
        </p:spPr>
      </p:pic>
      <p:sp>
        <p:nvSpPr>
          <p:cNvPr id="20" name="Text Placeholder 2">
            <a:extLst>
              <a:ext uri="{FF2B5EF4-FFF2-40B4-BE49-F238E27FC236}">
                <a16:creationId xmlns:a16="http://schemas.microsoft.com/office/drawing/2014/main" id="{6BB64192-4207-3B3B-3159-914F6492755C}"/>
              </a:ext>
            </a:extLst>
          </p:cNvPr>
          <p:cNvSpPr>
            <a:spLocks noGrp="1"/>
          </p:cNvSpPr>
          <p:nvPr>
            <p:ph type="body" idx="1"/>
          </p:nvPr>
        </p:nvSpPr>
        <p:spPr>
          <a:xfrm>
            <a:off x="1472900" y="1480227"/>
            <a:ext cx="1570228" cy="411956"/>
          </a:xfrm>
        </p:spPr>
        <p:txBody>
          <a:bodyPr>
            <a:normAutofit lnSpcReduction="10000"/>
          </a:bodyPr>
          <a:lstStyle/>
          <a:p>
            <a:r>
              <a:rPr lang="en-US" dirty="0"/>
              <a:t>Effect Size</a:t>
            </a:r>
          </a:p>
        </p:txBody>
      </p:sp>
      <p:sp>
        <p:nvSpPr>
          <p:cNvPr id="21" name="Text Placeholder 2">
            <a:extLst>
              <a:ext uri="{FF2B5EF4-FFF2-40B4-BE49-F238E27FC236}">
                <a16:creationId xmlns:a16="http://schemas.microsoft.com/office/drawing/2014/main" id="{D2DB6DE0-3F05-82D1-89CE-240B23261B79}"/>
              </a:ext>
            </a:extLst>
          </p:cNvPr>
          <p:cNvSpPr txBox="1">
            <a:spLocks/>
          </p:cNvSpPr>
          <p:nvPr/>
        </p:nvSpPr>
        <p:spPr>
          <a:xfrm>
            <a:off x="6983606" y="2584383"/>
            <a:ext cx="2353903" cy="4365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Graphing Trends</a:t>
            </a:r>
          </a:p>
        </p:txBody>
      </p:sp>
      <p:sp>
        <p:nvSpPr>
          <p:cNvPr id="22" name="Text Placeholder 4">
            <a:extLst>
              <a:ext uri="{FF2B5EF4-FFF2-40B4-BE49-F238E27FC236}">
                <a16:creationId xmlns:a16="http://schemas.microsoft.com/office/drawing/2014/main" id="{04E1F4E9-8EE4-D723-9172-72BE64729CA8}"/>
              </a:ext>
            </a:extLst>
          </p:cNvPr>
          <p:cNvSpPr>
            <a:spLocks noGrp="1"/>
          </p:cNvSpPr>
          <p:nvPr>
            <p:ph type="body" sz="quarter" idx="3"/>
          </p:nvPr>
        </p:nvSpPr>
        <p:spPr>
          <a:xfrm>
            <a:off x="7247242" y="1475872"/>
            <a:ext cx="1426329" cy="436597"/>
          </a:xfrm>
        </p:spPr>
        <p:txBody>
          <a:bodyPr>
            <a:normAutofit lnSpcReduction="10000"/>
          </a:bodyPr>
          <a:lstStyle/>
          <a:p>
            <a:r>
              <a:rPr lang="en-US" dirty="0"/>
              <a:t>PND</a:t>
            </a:r>
          </a:p>
        </p:txBody>
      </p:sp>
    </p:spTree>
    <p:extLst>
      <p:ext uri="{BB962C8B-B14F-4D97-AF65-F5344CB8AC3E}">
        <p14:creationId xmlns:p14="http://schemas.microsoft.com/office/powerpoint/2010/main" val="31882189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252443" y="202430"/>
            <a:ext cx="7136860" cy="1189141"/>
          </a:xfrm>
          <a:solidFill>
            <a:schemeClr val="tx1"/>
          </a:solidFill>
        </p:spPr>
        <p:txBody>
          <a:bodyPr/>
          <a:lstStyle/>
          <a:p>
            <a:pPr algn="ctr"/>
            <a:r>
              <a:rPr lang="en-US" b="1" dirty="0">
                <a:solidFill>
                  <a:schemeClr val="bg1"/>
                </a:solidFill>
              </a:rPr>
              <a:t>So, What Did We Find?</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575125" y="1563228"/>
            <a:ext cx="1570228" cy="411956"/>
          </a:xfrm>
        </p:spPr>
        <p:txBody>
          <a:bodyPr>
            <a:normAutofit lnSpcReduction="10000"/>
          </a:bodyPr>
          <a:lstStyle/>
          <a:p>
            <a:r>
              <a:rPr lang="en-US" dirty="0"/>
              <a:t>Effect Size</a:t>
            </a:r>
          </a:p>
        </p:txBody>
      </p:sp>
      <p:sp>
        <p:nvSpPr>
          <p:cNvPr id="5" name="Text Placeholder 4">
            <a:extLst>
              <a:ext uri="{FF2B5EF4-FFF2-40B4-BE49-F238E27FC236}">
                <a16:creationId xmlns:a16="http://schemas.microsoft.com/office/drawing/2014/main" id="{BEFF7AC2-2F39-4732-AB4C-4919E3FF0344}"/>
              </a:ext>
            </a:extLst>
          </p:cNvPr>
          <p:cNvSpPr>
            <a:spLocks noGrp="1"/>
          </p:cNvSpPr>
          <p:nvPr>
            <p:ph type="body" sz="quarter" idx="3"/>
          </p:nvPr>
        </p:nvSpPr>
        <p:spPr>
          <a:xfrm>
            <a:off x="5126827" y="4617126"/>
            <a:ext cx="1426329" cy="436597"/>
          </a:xfrm>
        </p:spPr>
        <p:txBody>
          <a:bodyPr>
            <a:normAutofit lnSpcReduction="10000"/>
          </a:bodyPr>
          <a:lstStyle/>
          <a:p>
            <a:r>
              <a:rPr lang="en-US" dirty="0"/>
              <a:t>PND</a:t>
            </a:r>
          </a:p>
        </p:txBody>
      </p:sp>
      <p:sp>
        <p:nvSpPr>
          <p:cNvPr id="7" name="Text Placeholder 2">
            <a:extLst>
              <a:ext uri="{FF2B5EF4-FFF2-40B4-BE49-F238E27FC236}">
                <a16:creationId xmlns:a16="http://schemas.microsoft.com/office/drawing/2014/main" id="{006B2800-D98A-4574-8A95-3F078CD7B865}"/>
              </a:ext>
            </a:extLst>
          </p:cNvPr>
          <p:cNvSpPr txBox="1">
            <a:spLocks/>
          </p:cNvSpPr>
          <p:nvPr/>
        </p:nvSpPr>
        <p:spPr>
          <a:xfrm>
            <a:off x="7748377" y="1538585"/>
            <a:ext cx="2353903" cy="4365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Graphing Trends</a:t>
            </a:r>
          </a:p>
        </p:txBody>
      </p:sp>
      <p:sp>
        <p:nvSpPr>
          <p:cNvPr id="9" name="Content Placeholder 4">
            <a:extLst>
              <a:ext uri="{FF2B5EF4-FFF2-40B4-BE49-F238E27FC236}">
                <a16:creationId xmlns:a16="http://schemas.microsoft.com/office/drawing/2014/main" id="{62707A3D-44D4-3DA9-07D6-1CF7ABEAF513}"/>
              </a:ext>
            </a:extLst>
          </p:cNvPr>
          <p:cNvSpPr txBox="1">
            <a:spLocks/>
          </p:cNvSpPr>
          <p:nvPr/>
        </p:nvSpPr>
        <p:spPr>
          <a:xfrm>
            <a:off x="7389303" y="211761"/>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Jazmine: 2</a:t>
            </a:r>
            <a:r>
              <a:rPr lang="en-US" sz="2000" baseline="30000" dirty="0"/>
              <a:t>nd</a:t>
            </a:r>
            <a:r>
              <a:rPr lang="en-US" sz="2000" dirty="0"/>
              <a:t> Grade, Sept </a:t>
            </a:r>
          </a:p>
          <a:p>
            <a:r>
              <a:rPr lang="en-US" sz="2000" dirty="0"/>
              <a:t>Easy CBM Data</a:t>
            </a:r>
          </a:p>
          <a:p>
            <a:r>
              <a:rPr lang="en-US" sz="2000" dirty="0"/>
              <a:t>Reading Fluency</a:t>
            </a:r>
          </a:p>
        </p:txBody>
      </p:sp>
      <p:pic>
        <p:nvPicPr>
          <p:cNvPr id="10" name="Picture 9" descr="A close-up of a young child&#10;&#10;Description automatically generated">
            <a:extLst>
              <a:ext uri="{FF2B5EF4-FFF2-40B4-BE49-F238E27FC236}">
                <a16:creationId xmlns:a16="http://schemas.microsoft.com/office/drawing/2014/main" id="{09EF6627-3EDA-89FE-E504-48E437348520}"/>
              </a:ext>
            </a:extLst>
          </p:cNvPr>
          <p:cNvPicPr>
            <a:picLocks noChangeAspect="1"/>
          </p:cNvPicPr>
          <p:nvPr/>
        </p:nvPicPr>
        <p:blipFill rotWithShape="1">
          <a:blip r:embed="rId2">
            <a:extLst>
              <a:ext uri="{28A0092B-C50C-407E-A947-70E740481C1C}">
                <a14:useLocalDpi xmlns:a14="http://schemas.microsoft.com/office/drawing/2010/main" val="0"/>
              </a:ext>
            </a:extLst>
          </a:blip>
          <a:srcRect l="25107" t="17084" r="24008" b="12720"/>
          <a:stretch/>
        </p:blipFill>
        <p:spPr>
          <a:xfrm>
            <a:off x="10646979" y="211761"/>
            <a:ext cx="1292578" cy="1188852"/>
          </a:xfrm>
          <a:prstGeom prst="rect">
            <a:avLst/>
          </a:prstGeom>
        </p:spPr>
      </p:pic>
      <p:pic>
        <p:nvPicPr>
          <p:cNvPr id="14" name="Picture 13">
            <a:extLst>
              <a:ext uri="{FF2B5EF4-FFF2-40B4-BE49-F238E27FC236}">
                <a16:creationId xmlns:a16="http://schemas.microsoft.com/office/drawing/2014/main" id="{CD42A5AD-56AC-5288-4DA0-77D95E5D00EE}"/>
              </a:ext>
            </a:extLst>
          </p:cNvPr>
          <p:cNvPicPr>
            <a:picLocks noChangeAspect="1"/>
          </p:cNvPicPr>
          <p:nvPr/>
        </p:nvPicPr>
        <p:blipFill>
          <a:blip r:embed="rId3"/>
          <a:stretch>
            <a:fillRect/>
          </a:stretch>
        </p:blipFill>
        <p:spPr>
          <a:xfrm>
            <a:off x="575125" y="1975184"/>
            <a:ext cx="3539675" cy="3432983"/>
          </a:xfrm>
          <a:prstGeom prst="rect">
            <a:avLst/>
          </a:prstGeom>
        </p:spPr>
      </p:pic>
      <p:pic>
        <p:nvPicPr>
          <p:cNvPr id="16" name="Picture 15">
            <a:extLst>
              <a:ext uri="{FF2B5EF4-FFF2-40B4-BE49-F238E27FC236}">
                <a16:creationId xmlns:a16="http://schemas.microsoft.com/office/drawing/2014/main" id="{95D0BA47-63C5-9249-F649-D7E88439A938}"/>
              </a:ext>
            </a:extLst>
          </p:cNvPr>
          <p:cNvPicPr>
            <a:picLocks noChangeAspect="1"/>
          </p:cNvPicPr>
          <p:nvPr/>
        </p:nvPicPr>
        <p:blipFill>
          <a:blip r:embed="rId4"/>
          <a:stretch>
            <a:fillRect/>
          </a:stretch>
        </p:blipFill>
        <p:spPr>
          <a:xfrm>
            <a:off x="4189674" y="5154030"/>
            <a:ext cx="3412602" cy="1489933"/>
          </a:xfrm>
          <a:prstGeom prst="rect">
            <a:avLst/>
          </a:prstGeom>
        </p:spPr>
      </p:pic>
      <p:graphicFrame>
        <p:nvGraphicFramePr>
          <p:cNvPr id="17" name="Chart 16">
            <a:extLst>
              <a:ext uri="{FF2B5EF4-FFF2-40B4-BE49-F238E27FC236}">
                <a16:creationId xmlns:a16="http://schemas.microsoft.com/office/drawing/2014/main" id="{0DC4E2FB-A458-6EC7-AD0A-A4996528AD51}"/>
              </a:ext>
            </a:extLst>
          </p:cNvPr>
          <p:cNvGraphicFramePr/>
          <p:nvPr>
            <p:extLst>
              <p:ext uri="{D42A27DB-BD31-4B8C-83A1-F6EECF244321}">
                <p14:modId xmlns:p14="http://schemas.microsoft.com/office/powerpoint/2010/main" val="3961793487"/>
              </p:ext>
            </p:extLst>
          </p:nvPr>
        </p:nvGraphicFramePr>
        <p:xfrm>
          <a:off x="6718623" y="1975184"/>
          <a:ext cx="4413409" cy="23563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185432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7" name="Rectangle 922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8" name="Freeform: Shape 9224">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67290" y="1502402"/>
            <a:ext cx="4153626" cy="2174091"/>
          </a:xfrm>
        </p:spPr>
        <p:txBody>
          <a:bodyPr anchor="b">
            <a:normAutofit/>
          </a:bodyPr>
          <a:lstStyle/>
          <a:p>
            <a:r>
              <a:rPr lang="en-US" sz="4800" b="1" dirty="0">
                <a:solidFill>
                  <a:schemeClr val="bg1"/>
                </a:solidFill>
              </a:rPr>
              <a:t>One Child</a:t>
            </a:r>
            <a:br>
              <a:rPr lang="en-US" sz="4800" b="1" dirty="0">
                <a:solidFill>
                  <a:schemeClr val="bg1"/>
                </a:solidFill>
              </a:rPr>
            </a:br>
            <a:r>
              <a:rPr lang="en-US" sz="4800" b="1" dirty="0">
                <a:solidFill>
                  <a:schemeClr val="bg1"/>
                </a:solidFill>
              </a:rPr>
              <a:t>Behavioral</a:t>
            </a:r>
            <a:br>
              <a:rPr lang="en-US" sz="4800" b="1" dirty="0">
                <a:solidFill>
                  <a:schemeClr val="bg1"/>
                </a:solidFill>
              </a:rPr>
            </a:br>
            <a:r>
              <a:rPr lang="en-US" sz="4800" b="1" dirty="0">
                <a:solidFill>
                  <a:schemeClr val="bg1"/>
                </a:solidFill>
              </a:rPr>
              <a:t>Three Methods</a:t>
            </a:r>
          </a:p>
        </p:txBody>
      </p:sp>
      <p:grpSp>
        <p:nvGrpSpPr>
          <p:cNvPr id="9259" name="Group 9226">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926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26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767290" y="3853544"/>
            <a:ext cx="4075054" cy="2015412"/>
          </a:xfrm>
        </p:spPr>
        <p:txBody>
          <a:bodyPr anchor="t">
            <a:normAutofit/>
          </a:bodyPr>
          <a:lstStyle/>
          <a:p>
            <a:r>
              <a:rPr lang="en-US" sz="2400" dirty="0">
                <a:solidFill>
                  <a:schemeClr val="bg1"/>
                </a:solidFill>
              </a:rPr>
              <a:t>Effect Size</a:t>
            </a:r>
          </a:p>
          <a:p>
            <a:r>
              <a:rPr lang="en-US" sz="2400" dirty="0">
                <a:solidFill>
                  <a:schemeClr val="bg1"/>
                </a:solidFill>
              </a:rPr>
              <a:t>Percent Non-overlapping Data (PND) </a:t>
            </a:r>
          </a:p>
          <a:p>
            <a:r>
              <a:rPr lang="en-US" sz="2400" dirty="0">
                <a:solidFill>
                  <a:schemeClr val="bg1"/>
                </a:solidFill>
              </a:rPr>
              <a:t>Graphing Data Trends</a:t>
            </a:r>
          </a:p>
          <a:p>
            <a:endParaRPr lang="en-US" sz="2400" dirty="0">
              <a:solidFill>
                <a:schemeClr val="bg1"/>
              </a:solidFill>
            </a:endParaRPr>
          </a:p>
        </p:txBody>
      </p:sp>
      <p:pic>
        <p:nvPicPr>
          <p:cNvPr id="9218" name="Picture 2" descr="Image result for three of a kind"/>
          <p:cNvPicPr>
            <a:picLocks noChangeAspect="1" noChangeArrowheads="1"/>
          </p:cNvPicPr>
          <p:nvPr/>
        </p:nvPicPr>
        <p:blipFill rotWithShape="1">
          <a:blip r:embed="rId2">
            <a:extLst>
              <a:ext uri="{28A0092B-C50C-407E-A947-70E740481C1C}">
                <a14:useLocalDpi xmlns:a14="http://schemas.microsoft.com/office/drawing/2010/main" val="0"/>
              </a:ext>
            </a:extLst>
          </a:blip>
          <a:srcRect l="18859"/>
          <a:stretch/>
        </p:blipFill>
        <p:spPr bwMode="auto">
          <a:xfrm>
            <a:off x="6894030" y="2995207"/>
            <a:ext cx="4550254" cy="227172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00AE12D8-FB09-8932-A34C-5698851828D1}"/>
              </a:ext>
            </a:extLst>
          </p:cNvPr>
          <p:cNvSpPr txBox="1">
            <a:spLocks/>
          </p:cNvSpPr>
          <p:nvPr/>
        </p:nvSpPr>
        <p:spPr>
          <a:xfrm>
            <a:off x="6894030" y="1834058"/>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Emily: 4</a:t>
            </a:r>
            <a:r>
              <a:rPr lang="en-US" sz="2000" baseline="30000" dirty="0"/>
              <a:t>th</a:t>
            </a:r>
            <a:r>
              <a:rPr lang="en-US" sz="2000" dirty="0"/>
              <a:t> Grade, January</a:t>
            </a:r>
          </a:p>
          <a:p>
            <a:r>
              <a:rPr lang="en-US" sz="2000" dirty="0"/>
              <a:t>Observation Data</a:t>
            </a:r>
          </a:p>
          <a:p>
            <a:r>
              <a:rPr lang="en-US" sz="2000" dirty="0"/>
              <a:t>Off Task</a:t>
            </a:r>
          </a:p>
        </p:txBody>
      </p:sp>
      <p:pic>
        <p:nvPicPr>
          <p:cNvPr id="7" name="Picture 6" descr="A child drawing with markers&#10;&#10;Description automatically generated">
            <a:extLst>
              <a:ext uri="{FF2B5EF4-FFF2-40B4-BE49-F238E27FC236}">
                <a16:creationId xmlns:a16="http://schemas.microsoft.com/office/drawing/2014/main" id="{0083509C-202D-74B0-D8F7-A0C46A88B30D}"/>
              </a:ext>
            </a:extLst>
          </p:cNvPr>
          <p:cNvPicPr>
            <a:picLocks noChangeAspect="1"/>
          </p:cNvPicPr>
          <p:nvPr/>
        </p:nvPicPr>
        <p:blipFill rotWithShape="1">
          <a:blip r:embed="rId3">
            <a:extLst>
              <a:ext uri="{28A0092B-C50C-407E-A947-70E740481C1C}">
                <a14:useLocalDpi xmlns:a14="http://schemas.microsoft.com/office/drawing/2010/main" val="0"/>
              </a:ext>
            </a:extLst>
          </a:blip>
          <a:srcRect l="30164" t="17159" r="37116" b="37083"/>
          <a:stretch/>
        </p:blipFill>
        <p:spPr>
          <a:xfrm>
            <a:off x="10160582" y="1834057"/>
            <a:ext cx="1264128" cy="1179810"/>
          </a:xfrm>
          <a:prstGeom prst="rect">
            <a:avLst/>
          </a:prstGeom>
        </p:spPr>
      </p:pic>
    </p:spTree>
    <p:extLst>
      <p:ext uri="{BB962C8B-B14F-4D97-AF65-F5344CB8AC3E}">
        <p14:creationId xmlns:p14="http://schemas.microsoft.com/office/powerpoint/2010/main" val="20626469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252443" y="202430"/>
            <a:ext cx="7136860" cy="1189141"/>
          </a:xfrm>
          <a:solidFill>
            <a:schemeClr val="tx1"/>
          </a:solidFill>
        </p:spPr>
        <p:txBody>
          <a:bodyPr/>
          <a:lstStyle/>
          <a:p>
            <a:pPr algn="ctr"/>
            <a:r>
              <a:rPr lang="en-US" b="1" dirty="0">
                <a:solidFill>
                  <a:schemeClr val="bg1"/>
                </a:solidFill>
              </a:rPr>
              <a:t>You Try It!</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627424" y="1420426"/>
            <a:ext cx="3800290" cy="469667"/>
          </a:xfrm>
        </p:spPr>
        <p:txBody>
          <a:bodyPr>
            <a:normAutofit/>
          </a:bodyPr>
          <a:lstStyle/>
          <a:p>
            <a:r>
              <a:rPr lang="en-US" dirty="0"/>
              <a:t>Data Chart: % On Task</a:t>
            </a:r>
          </a:p>
        </p:txBody>
      </p:sp>
      <p:sp>
        <p:nvSpPr>
          <p:cNvPr id="5" name="Text Placeholder 4">
            <a:extLst>
              <a:ext uri="{FF2B5EF4-FFF2-40B4-BE49-F238E27FC236}">
                <a16:creationId xmlns:a16="http://schemas.microsoft.com/office/drawing/2014/main" id="{BEFF7AC2-2F39-4732-AB4C-4919E3FF0344}"/>
              </a:ext>
            </a:extLst>
          </p:cNvPr>
          <p:cNvSpPr>
            <a:spLocks noGrp="1"/>
          </p:cNvSpPr>
          <p:nvPr>
            <p:ph type="body" sz="quarter" idx="3"/>
          </p:nvPr>
        </p:nvSpPr>
        <p:spPr>
          <a:xfrm>
            <a:off x="8677874" y="4414870"/>
            <a:ext cx="775959" cy="436597"/>
          </a:xfrm>
        </p:spPr>
        <p:txBody>
          <a:bodyPr>
            <a:normAutofit/>
          </a:bodyPr>
          <a:lstStyle/>
          <a:p>
            <a:r>
              <a:rPr lang="en-US" dirty="0"/>
              <a:t>Goal</a:t>
            </a:r>
          </a:p>
        </p:txBody>
      </p:sp>
      <p:sp>
        <p:nvSpPr>
          <p:cNvPr id="13" name="TextBox 12">
            <a:extLst>
              <a:ext uri="{FF2B5EF4-FFF2-40B4-BE49-F238E27FC236}">
                <a16:creationId xmlns:a16="http://schemas.microsoft.com/office/drawing/2014/main" id="{D1FD2803-C3E7-161F-C337-CDEE4CADA7D4}"/>
              </a:ext>
            </a:extLst>
          </p:cNvPr>
          <p:cNvSpPr txBox="1"/>
          <p:nvPr/>
        </p:nvSpPr>
        <p:spPr>
          <a:xfrm>
            <a:off x="6820678" y="4851467"/>
            <a:ext cx="4840258" cy="923330"/>
          </a:xfrm>
          <a:prstGeom prst="rect">
            <a:avLst/>
          </a:prstGeom>
          <a:noFill/>
        </p:spPr>
        <p:txBody>
          <a:bodyPr wrap="square" rtlCol="0">
            <a:spAutoFit/>
          </a:bodyPr>
          <a:lstStyle/>
          <a:p>
            <a:pPr algn="l"/>
            <a:r>
              <a:rPr lang="en-US" dirty="0">
                <a:latin typeface="Times New Roman" panose="02020603050405020304" pitchFamily="18" charset="0"/>
              </a:rPr>
              <a:t>Baseline – Typical Peer: 90%, 70%, 95%  </a:t>
            </a:r>
          </a:p>
          <a:p>
            <a:pPr algn="l"/>
            <a:r>
              <a:rPr lang="en-US" dirty="0">
                <a:latin typeface="Times New Roman" panose="02020603050405020304" pitchFamily="18" charset="0"/>
              </a:rPr>
              <a:t>Post – Typical Peer: 85%, 90%, 95%</a:t>
            </a:r>
          </a:p>
          <a:p>
            <a:pPr algn="l"/>
            <a:r>
              <a:rPr lang="en-US" dirty="0">
                <a:latin typeface="Times New Roman" panose="02020603050405020304" pitchFamily="18" charset="0"/>
              </a:rPr>
              <a:t>Intervention: 8 weeks</a:t>
            </a:r>
          </a:p>
        </p:txBody>
      </p:sp>
      <p:sp>
        <p:nvSpPr>
          <p:cNvPr id="14" name="TextBox 13">
            <a:extLst>
              <a:ext uri="{FF2B5EF4-FFF2-40B4-BE49-F238E27FC236}">
                <a16:creationId xmlns:a16="http://schemas.microsoft.com/office/drawing/2014/main" id="{AFB3EFD1-33C3-D4D0-AA8F-B1F6A8E1195D}"/>
              </a:ext>
            </a:extLst>
          </p:cNvPr>
          <p:cNvSpPr txBox="1"/>
          <p:nvPr/>
        </p:nvSpPr>
        <p:spPr>
          <a:xfrm>
            <a:off x="6820678" y="1950541"/>
            <a:ext cx="4665305" cy="2123658"/>
          </a:xfrm>
          <a:prstGeom prst="rect">
            <a:avLst/>
          </a:prstGeom>
          <a:solidFill>
            <a:srgbClr val="0070C0"/>
          </a:solidFill>
        </p:spPr>
        <p:txBody>
          <a:bodyPr wrap="square" rtlCol="0">
            <a:spAutoFit/>
          </a:bodyPr>
          <a:lstStyle/>
          <a:p>
            <a:pPr algn="ctr"/>
            <a:r>
              <a:rPr lang="en-US" sz="2400" b="1" dirty="0">
                <a:solidFill>
                  <a:schemeClr val="bg1"/>
                </a:solidFill>
              </a:rPr>
              <a:t>Your Task</a:t>
            </a:r>
          </a:p>
          <a:p>
            <a:endParaRPr lang="en-US" dirty="0">
              <a:solidFill>
                <a:schemeClr val="bg1"/>
              </a:solidFill>
            </a:endParaRPr>
          </a:p>
          <a:p>
            <a:pPr marL="342900" indent="-342900">
              <a:buAutoNum type="arabicParenR"/>
            </a:pPr>
            <a:r>
              <a:rPr lang="en-US" dirty="0">
                <a:solidFill>
                  <a:schemeClr val="bg1"/>
                </a:solidFill>
              </a:rPr>
              <a:t>Calculate Effect Size</a:t>
            </a:r>
          </a:p>
          <a:p>
            <a:pPr marL="342900" indent="-342900">
              <a:buAutoNum type="arabicParenR"/>
            </a:pPr>
            <a:r>
              <a:rPr lang="en-US" dirty="0">
                <a:solidFill>
                  <a:schemeClr val="bg1"/>
                </a:solidFill>
              </a:rPr>
              <a:t>Calculate PND</a:t>
            </a:r>
          </a:p>
          <a:p>
            <a:pPr marL="342900" indent="-342900">
              <a:buAutoNum type="arabicParenR"/>
            </a:pPr>
            <a:r>
              <a:rPr lang="en-US" dirty="0">
                <a:solidFill>
                  <a:schemeClr val="bg1"/>
                </a:solidFill>
              </a:rPr>
              <a:t>Graphical Trend Analysis</a:t>
            </a:r>
          </a:p>
          <a:p>
            <a:pPr marL="800100" lvl="1" indent="-342900">
              <a:buAutoNum type="arabicParenR"/>
            </a:pPr>
            <a:r>
              <a:rPr lang="en-US" dirty="0">
                <a:solidFill>
                  <a:schemeClr val="bg1"/>
                </a:solidFill>
              </a:rPr>
              <a:t>Use ROI for goal line.</a:t>
            </a:r>
          </a:p>
          <a:p>
            <a:pPr marL="800100" lvl="1" indent="-342900">
              <a:buAutoNum type="arabicParenR"/>
            </a:pPr>
            <a:r>
              <a:rPr lang="en-US" dirty="0">
                <a:solidFill>
                  <a:schemeClr val="bg1"/>
                </a:solidFill>
              </a:rPr>
              <a:t>Use data for trend line.</a:t>
            </a:r>
          </a:p>
        </p:txBody>
      </p:sp>
      <p:sp>
        <p:nvSpPr>
          <p:cNvPr id="4" name="Content Placeholder 4">
            <a:extLst>
              <a:ext uri="{FF2B5EF4-FFF2-40B4-BE49-F238E27FC236}">
                <a16:creationId xmlns:a16="http://schemas.microsoft.com/office/drawing/2014/main" id="{DFDF393E-1648-BEAF-733F-C7005FEC607B}"/>
              </a:ext>
            </a:extLst>
          </p:cNvPr>
          <p:cNvSpPr txBox="1">
            <a:spLocks/>
          </p:cNvSpPr>
          <p:nvPr/>
        </p:nvSpPr>
        <p:spPr>
          <a:xfrm>
            <a:off x="7389303" y="219617"/>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Emily: 4</a:t>
            </a:r>
            <a:r>
              <a:rPr lang="en-US" sz="2000" baseline="30000" dirty="0"/>
              <a:t>th</a:t>
            </a:r>
            <a:r>
              <a:rPr lang="en-US" sz="2000" dirty="0"/>
              <a:t> Grade, January</a:t>
            </a:r>
          </a:p>
          <a:p>
            <a:r>
              <a:rPr lang="en-US" sz="2000" dirty="0"/>
              <a:t>Observation Data</a:t>
            </a:r>
          </a:p>
          <a:p>
            <a:r>
              <a:rPr lang="en-US" sz="2000" dirty="0"/>
              <a:t>Off Task</a:t>
            </a:r>
          </a:p>
        </p:txBody>
      </p:sp>
      <p:pic>
        <p:nvPicPr>
          <p:cNvPr id="6" name="Picture 5" descr="A child drawing with markers&#10;&#10;Description automatically generated">
            <a:extLst>
              <a:ext uri="{FF2B5EF4-FFF2-40B4-BE49-F238E27FC236}">
                <a16:creationId xmlns:a16="http://schemas.microsoft.com/office/drawing/2014/main" id="{A8827214-BBF0-A242-B3AC-716D40651DC1}"/>
              </a:ext>
            </a:extLst>
          </p:cNvPr>
          <p:cNvPicPr>
            <a:picLocks noChangeAspect="1"/>
          </p:cNvPicPr>
          <p:nvPr/>
        </p:nvPicPr>
        <p:blipFill rotWithShape="1">
          <a:blip r:embed="rId2">
            <a:extLst>
              <a:ext uri="{28A0092B-C50C-407E-A947-70E740481C1C}">
                <a14:useLocalDpi xmlns:a14="http://schemas.microsoft.com/office/drawing/2010/main" val="0"/>
              </a:ext>
            </a:extLst>
          </a:blip>
          <a:srcRect l="30164" t="17159" r="37116" b="37083"/>
          <a:stretch/>
        </p:blipFill>
        <p:spPr>
          <a:xfrm>
            <a:off x="10655855" y="219616"/>
            <a:ext cx="1264128" cy="1179810"/>
          </a:xfrm>
          <a:prstGeom prst="rect">
            <a:avLst/>
          </a:prstGeom>
        </p:spPr>
      </p:pic>
      <p:graphicFrame>
        <p:nvGraphicFramePr>
          <p:cNvPr id="7" name="Table 7">
            <a:extLst>
              <a:ext uri="{FF2B5EF4-FFF2-40B4-BE49-F238E27FC236}">
                <a16:creationId xmlns:a16="http://schemas.microsoft.com/office/drawing/2014/main" id="{FF1719B2-92B2-C781-A218-399101C6C577}"/>
              </a:ext>
            </a:extLst>
          </p:cNvPr>
          <p:cNvGraphicFramePr>
            <a:graphicFrameLocks noGrp="1"/>
          </p:cNvGraphicFramePr>
          <p:nvPr>
            <p:extLst>
              <p:ext uri="{D42A27DB-BD31-4B8C-83A1-F6EECF244321}">
                <p14:modId xmlns:p14="http://schemas.microsoft.com/office/powerpoint/2010/main" val="669489359"/>
              </p:ext>
            </p:extLst>
          </p:nvPr>
        </p:nvGraphicFramePr>
        <p:xfrm>
          <a:off x="252443" y="1918949"/>
          <a:ext cx="4550253" cy="3606800"/>
        </p:xfrm>
        <a:graphic>
          <a:graphicData uri="http://schemas.openxmlformats.org/drawingml/2006/table">
            <a:tbl>
              <a:tblPr firstRow="1" bandRow="1">
                <a:tableStyleId>{5C22544A-7EE6-4342-B048-85BDC9FD1C3A}</a:tableStyleId>
              </a:tblPr>
              <a:tblGrid>
                <a:gridCol w="1516751">
                  <a:extLst>
                    <a:ext uri="{9D8B030D-6E8A-4147-A177-3AD203B41FA5}">
                      <a16:colId xmlns:a16="http://schemas.microsoft.com/office/drawing/2014/main" val="1682010378"/>
                    </a:ext>
                  </a:extLst>
                </a:gridCol>
                <a:gridCol w="1516751">
                  <a:extLst>
                    <a:ext uri="{9D8B030D-6E8A-4147-A177-3AD203B41FA5}">
                      <a16:colId xmlns:a16="http://schemas.microsoft.com/office/drawing/2014/main" val="1752219135"/>
                    </a:ext>
                  </a:extLst>
                </a:gridCol>
                <a:gridCol w="1516751">
                  <a:extLst>
                    <a:ext uri="{9D8B030D-6E8A-4147-A177-3AD203B41FA5}">
                      <a16:colId xmlns:a16="http://schemas.microsoft.com/office/drawing/2014/main" val="3446234812"/>
                    </a:ext>
                  </a:extLst>
                </a:gridCol>
              </a:tblGrid>
              <a:tr h="370840">
                <a:tc>
                  <a:txBody>
                    <a:bodyPr/>
                    <a:lstStyle/>
                    <a:p>
                      <a:pPr algn="ctr"/>
                      <a:r>
                        <a:rPr lang="en-US" b="1" dirty="0">
                          <a:solidFill>
                            <a:schemeClr val="tx1"/>
                          </a:solidFill>
                        </a:rPr>
                        <a:t>Baseline</a:t>
                      </a:r>
                    </a:p>
                  </a:txBody>
                  <a:tcPr>
                    <a:solidFill>
                      <a:schemeClr val="bg2"/>
                    </a:solidFill>
                  </a:tcPr>
                </a:tc>
                <a:tc>
                  <a:txBody>
                    <a:bodyPr/>
                    <a:lstStyle/>
                    <a:p>
                      <a:pPr algn="ctr"/>
                      <a:r>
                        <a:rPr lang="en-US" b="1" dirty="0">
                          <a:solidFill>
                            <a:schemeClr val="tx1"/>
                          </a:solidFill>
                        </a:rPr>
                        <a:t>Weekly Progress</a:t>
                      </a:r>
                    </a:p>
                  </a:txBody>
                  <a:tcPr>
                    <a:solidFill>
                      <a:schemeClr val="bg2"/>
                    </a:solidFill>
                  </a:tcPr>
                </a:tc>
                <a:tc>
                  <a:txBody>
                    <a:bodyPr/>
                    <a:lstStyle/>
                    <a:p>
                      <a:pPr algn="ctr"/>
                      <a:r>
                        <a:rPr lang="en-US" b="1" dirty="0">
                          <a:solidFill>
                            <a:schemeClr val="tx1"/>
                          </a:solidFill>
                        </a:rPr>
                        <a:t>Post Intervention</a:t>
                      </a:r>
                    </a:p>
                  </a:txBody>
                  <a:tcPr>
                    <a:solidFill>
                      <a:schemeClr val="bg2"/>
                    </a:solidFill>
                  </a:tcPr>
                </a:tc>
                <a:extLst>
                  <a:ext uri="{0D108BD9-81ED-4DB2-BD59-A6C34878D82A}">
                    <a16:rowId xmlns:a16="http://schemas.microsoft.com/office/drawing/2014/main" val="3122003742"/>
                  </a:ext>
                </a:extLst>
              </a:tr>
              <a:tr h="370840">
                <a:tc>
                  <a:txBody>
                    <a:bodyPr/>
                    <a:lstStyle/>
                    <a:p>
                      <a:pPr algn="ctr"/>
                      <a:r>
                        <a:rPr lang="en-US" b="1" dirty="0">
                          <a:solidFill>
                            <a:schemeClr val="tx1"/>
                          </a:solidFill>
                        </a:rPr>
                        <a:t>68%</a:t>
                      </a:r>
                    </a:p>
                  </a:txBody>
                  <a:tcPr>
                    <a:solidFill>
                      <a:schemeClr val="bg2"/>
                    </a:solidFill>
                  </a:tcPr>
                </a:tc>
                <a:tc>
                  <a:txBody>
                    <a:bodyPr/>
                    <a:lstStyle/>
                    <a:p>
                      <a:pPr algn="ctr"/>
                      <a:r>
                        <a:rPr lang="en-US" b="1" dirty="0">
                          <a:solidFill>
                            <a:schemeClr val="tx1"/>
                          </a:solidFill>
                        </a:rPr>
                        <a:t>58%</a:t>
                      </a:r>
                    </a:p>
                  </a:txBody>
                  <a:tcPr>
                    <a:solidFill>
                      <a:schemeClr val="bg2"/>
                    </a:solidFill>
                  </a:tcPr>
                </a:tc>
                <a:tc>
                  <a:txBody>
                    <a:bodyPr/>
                    <a:lstStyle/>
                    <a:p>
                      <a:pPr algn="ctr"/>
                      <a:r>
                        <a:rPr lang="en-US" b="1" dirty="0">
                          <a:solidFill>
                            <a:schemeClr val="tx1"/>
                          </a:solidFill>
                        </a:rPr>
                        <a:t>97%</a:t>
                      </a:r>
                    </a:p>
                  </a:txBody>
                  <a:tcPr>
                    <a:solidFill>
                      <a:schemeClr val="bg2"/>
                    </a:solidFill>
                  </a:tcPr>
                </a:tc>
                <a:extLst>
                  <a:ext uri="{0D108BD9-81ED-4DB2-BD59-A6C34878D82A}">
                    <a16:rowId xmlns:a16="http://schemas.microsoft.com/office/drawing/2014/main" val="1954708661"/>
                  </a:ext>
                </a:extLst>
              </a:tr>
              <a:tr h="370840">
                <a:tc>
                  <a:txBody>
                    <a:bodyPr/>
                    <a:lstStyle/>
                    <a:p>
                      <a:pPr algn="ctr"/>
                      <a:r>
                        <a:rPr lang="en-US" b="1" dirty="0">
                          <a:solidFill>
                            <a:schemeClr val="tx1"/>
                          </a:solidFill>
                        </a:rPr>
                        <a:t>48%</a:t>
                      </a:r>
                    </a:p>
                  </a:txBody>
                  <a:tcPr>
                    <a:solidFill>
                      <a:schemeClr val="bg2"/>
                    </a:solidFill>
                  </a:tcPr>
                </a:tc>
                <a:tc>
                  <a:txBody>
                    <a:bodyPr/>
                    <a:lstStyle/>
                    <a:p>
                      <a:pPr algn="ctr"/>
                      <a:r>
                        <a:rPr lang="en-US" b="1" dirty="0">
                          <a:solidFill>
                            <a:schemeClr val="tx1"/>
                          </a:solidFill>
                        </a:rPr>
                        <a:t>80%</a:t>
                      </a:r>
                    </a:p>
                  </a:txBody>
                  <a:tcPr>
                    <a:solidFill>
                      <a:schemeClr val="bg2"/>
                    </a:solidFill>
                  </a:tcPr>
                </a:tc>
                <a:tc>
                  <a:txBody>
                    <a:bodyPr/>
                    <a:lstStyle/>
                    <a:p>
                      <a:pPr algn="ctr"/>
                      <a:r>
                        <a:rPr lang="en-US" b="1" dirty="0">
                          <a:solidFill>
                            <a:schemeClr val="tx1"/>
                          </a:solidFill>
                        </a:rPr>
                        <a:t>92%</a:t>
                      </a:r>
                    </a:p>
                  </a:txBody>
                  <a:tcPr>
                    <a:solidFill>
                      <a:schemeClr val="bg2"/>
                    </a:solidFill>
                  </a:tcPr>
                </a:tc>
                <a:extLst>
                  <a:ext uri="{0D108BD9-81ED-4DB2-BD59-A6C34878D82A}">
                    <a16:rowId xmlns:a16="http://schemas.microsoft.com/office/drawing/2014/main" val="933897009"/>
                  </a:ext>
                </a:extLst>
              </a:tr>
              <a:tr h="370840">
                <a:tc>
                  <a:txBody>
                    <a:bodyPr/>
                    <a:lstStyle/>
                    <a:p>
                      <a:pPr algn="ctr"/>
                      <a:r>
                        <a:rPr lang="en-US" b="1" dirty="0">
                          <a:solidFill>
                            <a:schemeClr val="tx1"/>
                          </a:solidFill>
                        </a:rPr>
                        <a:t>76%</a:t>
                      </a:r>
                    </a:p>
                  </a:txBody>
                  <a:tcPr>
                    <a:solidFill>
                      <a:schemeClr val="bg2"/>
                    </a:solidFill>
                  </a:tcPr>
                </a:tc>
                <a:tc>
                  <a:txBody>
                    <a:bodyPr/>
                    <a:lstStyle/>
                    <a:p>
                      <a:pPr algn="ctr"/>
                      <a:r>
                        <a:rPr lang="en-US" b="1" dirty="0">
                          <a:solidFill>
                            <a:schemeClr val="tx1"/>
                          </a:solidFill>
                        </a:rPr>
                        <a:t>87%</a:t>
                      </a:r>
                    </a:p>
                  </a:txBody>
                  <a:tcPr>
                    <a:solidFill>
                      <a:schemeClr val="bg2"/>
                    </a:solidFill>
                  </a:tcPr>
                </a:tc>
                <a:tc>
                  <a:txBody>
                    <a:bodyPr/>
                    <a:lstStyle/>
                    <a:p>
                      <a:pPr algn="ctr"/>
                      <a:r>
                        <a:rPr lang="en-US" b="1" dirty="0">
                          <a:solidFill>
                            <a:schemeClr val="tx1"/>
                          </a:solidFill>
                        </a:rPr>
                        <a:t>84%</a:t>
                      </a:r>
                    </a:p>
                  </a:txBody>
                  <a:tcPr>
                    <a:solidFill>
                      <a:schemeClr val="bg2"/>
                    </a:solidFill>
                  </a:tcPr>
                </a:tc>
                <a:extLst>
                  <a:ext uri="{0D108BD9-81ED-4DB2-BD59-A6C34878D82A}">
                    <a16:rowId xmlns:a16="http://schemas.microsoft.com/office/drawing/2014/main" val="1089475357"/>
                  </a:ext>
                </a:extLst>
              </a:tr>
              <a:tr h="370840">
                <a:tc>
                  <a:txBody>
                    <a:bodyPr/>
                    <a:lstStyle/>
                    <a:p>
                      <a:pPr algn="ctr"/>
                      <a:endParaRPr lang="en-US" b="1">
                        <a:solidFill>
                          <a:schemeClr val="tx1"/>
                        </a:solidFill>
                      </a:endParaRPr>
                    </a:p>
                  </a:txBody>
                  <a:tcPr>
                    <a:solidFill>
                      <a:schemeClr val="bg2"/>
                    </a:solidFill>
                  </a:tcPr>
                </a:tc>
                <a:tc>
                  <a:txBody>
                    <a:bodyPr/>
                    <a:lstStyle/>
                    <a:p>
                      <a:pPr algn="ctr"/>
                      <a:r>
                        <a:rPr lang="en-US" b="1" dirty="0">
                          <a:solidFill>
                            <a:schemeClr val="tx1"/>
                          </a:solidFill>
                        </a:rPr>
                        <a:t>79%</a:t>
                      </a:r>
                    </a:p>
                  </a:txBody>
                  <a:tcPr>
                    <a:solidFill>
                      <a:schemeClr val="bg2"/>
                    </a:solidFill>
                  </a:tcPr>
                </a:tc>
                <a:tc>
                  <a:txBody>
                    <a:bodyPr/>
                    <a:lstStyle/>
                    <a:p>
                      <a:pPr algn="ctr"/>
                      <a:endParaRPr lang="en-US" b="1" dirty="0">
                        <a:solidFill>
                          <a:schemeClr val="tx1"/>
                        </a:solidFill>
                      </a:endParaRPr>
                    </a:p>
                  </a:txBody>
                  <a:tcPr>
                    <a:solidFill>
                      <a:schemeClr val="bg2"/>
                    </a:solidFill>
                  </a:tcPr>
                </a:tc>
                <a:extLst>
                  <a:ext uri="{0D108BD9-81ED-4DB2-BD59-A6C34878D82A}">
                    <a16:rowId xmlns:a16="http://schemas.microsoft.com/office/drawing/2014/main" val="3573748068"/>
                  </a:ext>
                </a:extLst>
              </a:tr>
              <a:tr h="370840">
                <a:tc>
                  <a:txBody>
                    <a:bodyPr/>
                    <a:lstStyle/>
                    <a:p>
                      <a:pPr algn="ctr"/>
                      <a:endParaRPr lang="en-US" b="1">
                        <a:solidFill>
                          <a:schemeClr val="tx1"/>
                        </a:solidFill>
                      </a:endParaRPr>
                    </a:p>
                  </a:txBody>
                  <a:tcPr>
                    <a:solidFill>
                      <a:schemeClr val="bg2"/>
                    </a:solidFill>
                  </a:tcPr>
                </a:tc>
                <a:tc>
                  <a:txBody>
                    <a:bodyPr/>
                    <a:lstStyle/>
                    <a:p>
                      <a:pPr algn="ctr"/>
                      <a:r>
                        <a:rPr lang="en-US" b="1" dirty="0">
                          <a:solidFill>
                            <a:schemeClr val="tx1"/>
                          </a:solidFill>
                        </a:rPr>
                        <a:t>95%</a:t>
                      </a:r>
                    </a:p>
                  </a:txBody>
                  <a:tcPr>
                    <a:solidFill>
                      <a:schemeClr val="bg2"/>
                    </a:solidFill>
                  </a:tcPr>
                </a:tc>
                <a:tc>
                  <a:txBody>
                    <a:bodyPr/>
                    <a:lstStyle/>
                    <a:p>
                      <a:pPr algn="ctr"/>
                      <a:endParaRPr lang="en-US" b="1" dirty="0">
                        <a:solidFill>
                          <a:schemeClr val="tx1"/>
                        </a:solidFill>
                      </a:endParaRPr>
                    </a:p>
                  </a:txBody>
                  <a:tcPr>
                    <a:solidFill>
                      <a:schemeClr val="bg2"/>
                    </a:solidFill>
                  </a:tcPr>
                </a:tc>
                <a:extLst>
                  <a:ext uri="{0D108BD9-81ED-4DB2-BD59-A6C34878D82A}">
                    <a16:rowId xmlns:a16="http://schemas.microsoft.com/office/drawing/2014/main" val="3598425344"/>
                  </a:ext>
                </a:extLst>
              </a:tr>
              <a:tr h="370840">
                <a:tc>
                  <a:txBody>
                    <a:bodyPr/>
                    <a:lstStyle/>
                    <a:p>
                      <a:pPr algn="ctr"/>
                      <a:endParaRPr lang="en-US" b="1">
                        <a:solidFill>
                          <a:schemeClr val="tx1"/>
                        </a:solidFill>
                      </a:endParaRPr>
                    </a:p>
                  </a:txBody>
                  <a:tcPr>
                    <a:solidFill>
                      <a:schemeClr val="bg2"/>
                    </a:solidFill>
                  </a:tcPr>
                </a:tc>
                <a:tc>
                  <a:txBody>
                    <a:bodyPr/>
                    <a:lstStyle/>
                    <a:p>
                      <a:pPr algn="ctr"/>
                      <a:r>
                        <a:rPr lang="en-US" b="1" dirty="0">
                          <a:solidFill>
                            <a:schemeClr val="tx1"/>
                          </a:solidFill>
                        </a:rPr>
                        <a:t>94%</a:t>
                      </a:r>
                    </a:p>
                  </a:txBody>
                  <a:tcPr>
                    <a:solidFill>
                      <a:schemeClr val="bg2"/>
                    </a:solidFill>
                  </a:tcPr>
                </a:tc>
                <a:tc>
                  <a:txBody>
                    <a:bodyPr/>
                    <a:lstStyle/>
                    <a:p>
                      <a:pPr algn="ctr"/>
                      <a:endParaRPr lang="en-US" b="1" dirty="0">
                        <a:solidFill>
                          <a:schemeClr val="tx1"/>
                        </a:solidFill>
                      </a:endParaRPr>
                    </a:p>
                  </a:txBody>
                  <a:tcPr>
                    <a:solidFill>
                      <a:schemeClr val="bg2"/>
                    </a:solidFill>
                  </a:tcPr>
                </a:tc>
                <a:extLst>
                  <a:ext uri="{0D108BD9-81ED-4DB2-BD59-A6C34878D82A}">
                    <a16:rowId xmlns:a16="http://schemas.microsoft.com/office/drawing/2014/main" val="1014268589"/>
                  </a:ext>
                </a:extLst>
              </a:tr>
              <a:tr h="370840">
                <a:tc>
                  <a:txBody>
                    <a:bodyPr/>
                    <a:lstStyle/>
                    <a:p>
                      <a:pPr algn="ctr"/>
                      <a:endParaRPr lang="en-US" b="1">
                        <a:solidFill>
                          <a:schemeClr val="tx1"/>
                        </a:solidFill>
                      </a:endParaRPr>
                    </a:p>
                  </a:txBody>
                  <a:tcPr>
                    <a:solidFill>
                      <a:schemeClr val="bg2"/>
                    </a:solidFill>
                  </a:tcPr>
                </a:tc>
                <a:tc>
                  <a:txBody>
                    <a:bodyPr/>
                    <a:lstStyle/>
                    <a:p>
                      <a:pPr algn="ctr"/>
                      <a:r>
                        <a:rPr lang="en-US" b="1" dirty="0">
                          <a:solidFill>
                            <a:schemeClr val="tx1"/>
                          </a:solidFill>
                        </a:rPr>
                        <a:t>94%</a:t>
                      </a:r>
                    </a:p>
                  </a:txBody>
                  <a:tcPr>
                    <a:solidFill>
                      <a:schemeClr val="bg2"/>
                    </a:solidFill>
                  </a:tcPr>
                </a:tc>
                <a:tc>
                  <a:txBody>
                    <a:bodyPr/>
                    <a:lstStyle/>
                    <a:p>
                      <a:pPr algn="ctr"/>
                      <a:endParaRPr lang="en-US" b="1" dirty="0">
                        <a:solidFill>
                          <a:schemeClr val="tx1"/>
                        </a:solidFill>
                      </a:endParaRPr>
                    </a:p>
                  </a:txBody>
                  <a:tcPr>
                    <a:solidFill>
                      <a:schemeClr val="bg2"/>
                    </a:solidFill>
                  </a:tcPr>
                </a:tc>
                <a:extLst>
                  <a:ext uri="{0D108BD9-81ED-4DB2-BD59-A6C34878D82A}">
                    <a16:rowId xmlns:a16="http://schemas.microsoft.com/office/drawing/2014/main" val="2872397860"/>
                  </a:ext>
                </a:extLst>
              </a:tr>
              <a:tr h="370840">
                <a:tc>
                  <a:txBody>
                    <a:bodyPr/>
                    <a:lstStyle/>
                    <a:p>
                      <a:pPr algn="ctr"/>
                      <a:endParaRPr lang="en-US" b="1" dirty="0">
                        <a:solidFill>
                          <a:schemeClr val="tx1"/>
                        </a:solidFill>
                      </a:endParaRPr>
                    </a:p>
                  </a:txBody>
                  <a:tcPr>
                    <a:solidFill>
                      <a:schemeClr val="bg2"/>
                    </a:solidFill>
                  </a:tcPr>
                </a:tc>
                <a:tc>
                  <a:txBody>
                    <a:bodyPr/>
                    <a:lstStyle/>
                    <a:p>
                      <a:pPr algn="ctr"/>
                      <a:r>
                        <a:rPr lang="en-US" b="1" dirty="0">
                          <a:solidFill>
                            <a:schemeClr val="tx1"/>
                          </a:solidFill>
                        </a:rPr>
                        <a:t>96%</a:t>
                      </a:r>
                    </a:p>
                  </a:txBody>
                  <a:tcPr>
                    <a:solidFill>
                      <a:schemeClr val="bg2"/>
                    </a:solidFill>
                  </a:tcPr>
                </a:tc>
                <a:tc>
                  <a:txBody>
                    <a:bodyPr/>
                    <a:lstStyle/>
                    <a:p>
                      <a:pPr algn="ctr"/>
                      <a:endParaRPr lang="en-US" b="1" dirty="0">
                        <a:solidFill>
                          <a:schemeClr val="tx1"/>
                        </a:solidFill>
                      </a:endParaRPr>
                    </a:p>
                  </a:txBody>
                  <a:tcPr>
                    <a:solidFill>
                      <a:schemeClr val="bg2"/>
                    </a:solidFill>
                  </a:tcPr>
                </a:tc>
                <a:extLst>
                  <a:ext uri="{0D108BD9-81ED-4DB2-BD59-A6C34878D82A}">
                    <a16:rowId xmlns:a16="http://schemas.microsoft.com/office/drawing/2014/main" val="2408920561"/>
                  </a:ext>
                </a:extLst>
              </a:tr>
            </a:tbl>
          </a:graphicData>
        </a:graphic>
      </p:graphicFrame>
    </p:spTree>
    <p:extLst>
      <p:ext uri="{BB962C8B-B14F-4D97-AF65-F5344CB8AC3E}">
        <p14:creationId xmlns:p14="http://schemas.microsoft.com/office/powerpoint/2010/main" val="3126582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252443" y="202430"/>
            <a:ext cx="7136860" cy="1189141"/>
          </a:xfrm>
          <a:solidFill>
            <a:schemeClr val="tx1"/>
          </a:solidFill>
        </p:spPr>
        <p:txBody>
          <a:bodyPr/>
          <a:lstStyle/>
          <a:p>
            <a:pPr algn="ctr"/>
            <a:r>
              <a:rPr lang="en-US" b="1" dirty="0">
                <a:solidFill>
                  <a:schemeClr val="bg1"/>
                </a:solidFill>
              </a:rPr>
              <a:t>You Try It!</a:t>
            </a:r>
          </a:p>
        </p:txBody>
      </p:sp>
      <p:graphicFrame>
        <p:nvGraphicFramePr>
          <p:cNvPr id="9" name="Object 8">
            <a:extLst>
              <a:ext uri="{FF2B5EF4-FFF2-40B4-BE49-F238E27FC236}">
                <a16:creationId xmlns:a16="http://schemas.microsoft.com/office/drawing/2014/main" id="{EE0710A2-B640-AC88-EAC7-ECDE96C8534D}"/>
              </a:ext>
            </a:extLst>
          </p:cNvPr>
          <p:cNvGraphicFramePr>
            <a:graphicFrameLocks noChangeAspect="1"/>
          </p:cNvGraphicFramePr>
          <p:nvPr>
            <p:extLst>
              <p:ext uri="{D42A27DB-BD31-4B8C-83A1-F6EECF244321}">
                <p14:modId xmlns:p14="http://schemas.microsoft.com/office/powerpoint/2010/main" val="3673611546"/>
              </p:ext>
            </p:extLst>
          </p:nvPr>
        </p:nvGraphicFramePr>
        <p:xfrm>
          <a:off x="252444" y="1954610"/>
          <a:ext cx="4438432" cy="4700959"/>
        </p:xfrm>
        <a:graphic>
          <a:graphicData uri="http://schemas.openxmlformats.org/presentationml/2006/ole">
            <mc:AlternateContent xmlns:mc="http://schemas.openxmlformats.org/markup-compatibility/2006">
              <mc:Choice xmlns:v="urn:schemas-microsoft-com:vml" Requires="v">
                <p:oleObj name="Worksheet" r:id="rId2" imgW="4884597" imgH="5174043" progId="Excel.Sheet.12">
                  <p:embed/>
                </p:oleObj>
              </mc:Choice>
              <mc:Fallback>
                <p:oleObj name="Worksheet" r:id="rId2" imgW="4884597" imgH="5174043" progId="Excel.Sheet.12">
                  <p:embed/>
                  <p:pic>
                    <p:nvPicPr>
                      <p:cNvPr id="9" name="Object 8">
                        <a:extLst>
                          <a:ext uri="{FF2B5EF4-FFF2-40B4-BE49-F238E27FC236}">
                            <a16:creationId xmlns:a16="http://schemas.microsoft.com/office/drawing/2014/main" id="{EE0710A2-B640-AC88-EAC7-ECDE96C8534D}"/>
                          </a:ext>
                        </a:extLst>
                      </p:cNvPr>
                      <p:cNvPicPr/>
                      <p:nvPr/>
                    </p:nvPicPr>
                    <p:blipFill>
                      <a:blip r:embed="rId3"/>
                      <a:stretch>
                        <a:fillRect/>
                      </a:stretch>
                    </p:blipFill>
                    <p:spPr>
                      <a:xfrm>
                        <a:off x="252444" y="1954610"/>
                        <a:ext cx="4438432" cy="4700959"/>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F10DB2C6-3269-8BA1-E179-5622D43FE6A1}"/>
              </a:ext>
            </a:extLst>
          </p:cNvPr>
          <p:cNvSpPr txBox="1"/>
          <p:nvPr/>
        </p:nvSpPr>
        <p:spPr>
          <a:xfrm>
            <a:off x="5829491" y="1954611"/>
            <a:ext cx="6093228" cy="369332"/>
          </a:xfrm>
          <a:prstGeom prst="rect">
            <a:avLst/>
          </a:prstGeom>
          <a:noFill/>
        </p:spPr>
        <p:txBody>
          <a:bodyPr wrap="square">
            <a:spAutoFit/>
          </a:bodyPr>
          <a:lstStyle/>
          <a:p>
            <a:r>
              <a:rPr lang="en-US" dirty="0"/>
              <a:t>https://ktarlow.com/stats/pnd/</a:t>
            </a:r>
          </a:p>
        </p:txBody>
      </p:sp>
      <p:sp>
        <p:nvSpPr>
          <p:cNvPr id="17" name="TextBox 16">
            <a:extLst>
              <a:ext uri="{FF2B5EF4-FFF2-40B4-BE49-F238E27FC236}">
                <a16:creationId xmlns:a16="http://schemas.microsoft.com/office/drawing/2014/main" id="{BDB6E4F8-D7E9-FB40-61E9-BDCF2659F2C5}"/>
              </a:ext>
            </a:extLst>
          </p:cNvPr>
          <p:cNvSpPr txBox="1"/>
          <p:nvPr/>
        </p:nvSpPr>
        <p:spPr>
          <a:xfrm>
            <a:off x="5829491" y="3020982"/>
            <a:ext cx="5688160" cy="923330"/>
          </a:xfrm>
          <a:prstGeom prst="rect">
            <a:avLst/>
          </a:prstGeom>
          <a:noFill/>
        </p:spPr>
        <p:txBody>
          <a:bodyPr wrap="none" rtlCol="0">
            <a:spAutoFit/>
          </a:bodyPr>
          <a:lstStyle/>
          <a:p>
            <a:r>
              <a:rPr lang="en-US" dirty="0"/>
              <a:t>BL = 5 (Median Score) for both trend and goal</a:t>
            </a:r>
          </a:p>
          <a:p>
            <a:r>
              <a:rPr lang="en-US" dirty="0"/>
              <a:t>ROI = 50 (end) – 30 (mid) = 20; 20/16 (# of weeks ½ a year)</a:t>
            </a:r>
          </a:p>
          <a:p>
            <a:r>
              <a:rPr lang="en-US" dirty="0"/>
              <a:t>End Goal line = 1.11 (ROI) X 8 (# of weeks of intervention</a:t>
            </a:r>
          </a:p>
        </p:txBody>
      </p:sp>
      <p:pic>
        <p:nvPicPr>
          <p:cNvPr id="19" name="Picture 18" descr="A blue and white grid&#10;&#10;Description automatically generated">
            <a:extLst>
              <a:ext uri="{FF2B5EF4-FFF2-40B4-BE49-F238E27FC236}">
                <a16:creationId xmlns:a16="http://schemas.microsoft.com/office/drawing/2014/main" id="{CE934A9A-9162-0AC9-6900-4DE9FEC92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491" y="3944312"/>
            <a:ext cx="5248292" cy="2701927"/>
          </a:xfrm>
          <a:prstGeom prst="rect">
            <a:avLst/>
          </a:prstGeom>
        </p:spPr>
      </p:pic>
      <p:sp>
        <p:nvSpPr>
          <p:cNvPr id="20" name="Text Placeholder 2">
            <a:extLst>
              <a:ext uri="{FF2B5EF4-FFF2-40B4-BE49-F238E27FC236}">
                <a16:creationId xmlns:a16="http://schemas.microsoft.com/office/drawing/2014/main" id="{6BB64192-4207-3B3B-3159-914F6492755C}"/>
              </a:ext>
            </a:extLst>
          </p:cNvPr>
          <p:cNvSpPr>
            <a:spLocks noGrp="1"/>
          </p:cNvSpPr>
          <p:nvPr>
            <p:ph type="body" idx="1"/>
          </p:nvPr>
        </p:nvSpPr>
        <p:spPr>
          <a:xfrm>
            <a:off x="1472900" y="1480227"/>
            <a:ext cx="1570228" cy="411956"/>
          </a:xfrm>
        </p:spPr>
        <p:txBody>
          <a:bodyPr>
            <a:normAutofit lnSpcReduction="10000"/>
          </a:bodyPr>
          <a:lstStyle/>
          <a:p>
            <a:r>
              <a:rPr lang="en-US" dirty="0"/>
              <a:t>Effect Size</a:t>
            </a:r>
          </a:p>
        </p:txBody>
      </p:sp>
      <p:sp>
        <p:nvSpPr>
          <p:cNvPr id="21" name="Text Placeholder 2">
            <a:extLst>
              <a:ext uri="{FF2B5EF4-FFF2-40B4-BE49-F238E27FC236}">
                <a16:creationId xmlns:a16="http://schemas.microsoft.com/office/drawing/2014/main" id="{D2DB6DE0-3F05-82D1-89CE-240B23261B79}"/>
              </a:ext>
            </a:extLst>
          </p:cNvPr>
          <p:cNvSpPr txBox="1">
            <a:spLocks/>
          </p:cNvSpPr>
          <p:nvPr/>
        </p:nvSpPr>
        <p:spPr>
          <a:xfrm>
            <a:off x="6983606" y="2584383"/>
            <a:ext cx="2353903" cy="4365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Graphing Trends</a:t>
            </a:r>
          </a:p>
        </p:txBody>
      </p:sp>
      <p:sp>
        <p:nvSpPr>
          <p:cNvPr id="22" name="Text Placeholder 4">
            <a:extLst>
              <a:ext uri="{FF2B5EF4-FFF2-40B4-BE49-F238E27FC236}">
                <a16:creationId xmlns:a16="http://schemas.microsoft.com/office/drawing/2014/main" id="{04E1F4E9-8EE4-D723-9172-72BE64729CA8}"/>
              </a:ext>
            </a:extLst>
          </p:cNvPr>
          <p:cNvSpPr>
            <a:spLocks noGrp="1"/>
          </p:cNvSpPr>
          <p:nvPr>
            <p:ph type="body" sz="quarter" idx="3"/>
          </p:nvPr>
        </p:nvSpPr>
        <p:spPr>
          <a:xfrm>
            <a:off x="7247242" y="1475872"/>
            <a:ext cx="1426329" cy="436597"/>
          </a:xfrm>
        </p:spPr>
        <p:txBody>
          <a:bodyPr>
            <a:normAutofit lnSpcReduction="10000"/>
          </a:bodyPr>
          <a:lstStyle/>
          <a:p>
            <a:r>
              <a:rPr lang="en-US" dirty="0"/>
              <a:t>PND</a:t>
            </a:r>
          </a:p>
        </p:txBody>
      </p:sp>
      <p:sp>
        <p:nvSpPr>
          <p:cNvPr id="3" name="Content Placeholder 4">
            <a:extLst>
              <a:ext uri="{FF2B5EF4-FFF2-40B4-BE49-F238E27FC236}">
                <a16:creationId xmlns:a16="http://schemas.microsoft.com/office/drawing/2014/main" id="{35F2EE88-7FE2-B5E8-0A26-CC522E2120AF}"/>
              </a:ext>
            </a:extLst>
          </p:cNvPr>
          <p:cNvSpPr txBox="1">
            <a:spLocks/>
          </p:cNvSpPr>
          <p:nvPr/>
        </p:nvSpPr>
        <p:spPr>
          <a:xfrm>
            <a:off x="7389303" y="202430"/>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Emily: 4</a:t>
            </a:r>
            <a:r>
              <a:rPr lang="en-US" sz="2000" baseline="30000" dirty="0"/>
              <a:t>th</a:t>
            </a:r>
            <a:r>
              <a:rPr lang="en-US" sz="2000" dirty="0"/>
              <a:t> Grade, January</a:t>
            </a:r>
          </a:p>
          <a:p>
            <a:r>
              <a:rPr lang="en-US" sz="2000" dirty="0"/>
              <a:t>Observation Data</a:t>
            </a:r>
          </a:p>
          <a:p>
            <a:r>
              <a:rPr lang="en-US" sz="2000" dirty="0"/>
              <a:t>Off Task</a:t>
            </a:r>
          </a:p>
        </p:txBody>
      </p:sp>
      <p:pic>
        <p:nvPicPr>
          <p:cNvPr id="4" name="Picture 3" descr="A child drawing with markers&#10;&#10;Description automatically generated">
            <a:extLst>
              <a:ext uri="{FF2B5EF4-FFF2-40B4-BE49-F238E27FC236}">
                <a16:creationId xmlns:a16="http://schemas.microsoft.com/office/drawing/2014/main" id="{4868E53F-EDC3-C8CA-64ED-1DF62F54820B}"/>
              </a:ext>
            </a:extLst>
          </p:cNvPr>
          <p:cNvPicPr>
            <a:picLocks noChangeAspect="1"/>
          </p:cNvPicPr>
          <p:nvPr/>
        </p:nvPicPr>
        <p:blipFill rotWithShape="1">
          <a:blip r:embed="rId5">
            <a:extLst>
              <a:ext uri="{28A0092B-C50C-407E-A947-70E740481C1C}">
                <a14:useLocalDpi xmlns:a14="http://schemas.microsoft.com/office/drawing/2010/main" val="0"/>
              </a:ext>
            </a:extLst>
          </a:blip>
          <a:srcRect l="30164" t="17159" r="37116" b="37083"/>
          <a:stretch/>
        </p:blipFill>
        <p:spPr>
          <a:xfrm>
            <a:off x="10655855" y="202429"/>
            <a:ext cx="1264128" cy="1179810"/>
          </a:xfrm>
          <a:prstGeom prst="rect">
            <a:avLst/>
          </a:prstGeom>
        </p:spPr>
      </p:pic>
    </p:spTree>
    <p:extLst>
      <p:ext uri="{BB962C8B-B14F-4D97-AF65-F5344CB8AC3E}">
        <p14:creationId xmlns:p14="http://schemas.microsoft.com/office/powerpoint/2010/main" val="35182275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CDF3-F495-490F-8843-C349788EB887}"/>
              </a:ext>
            </a:extLst>
          </p:cNvPr>
          <p:cNvSpPr>
            <a:spLocks noGrp="1"/>
          </p:cNvSpPr>
          <p:nvPr>
            <p:ph type="title"/>
          </p:nvPr>
        </p:nvSpPr>
        <p:spPr>
          <a:xfrm>
            <a:off x="252443" y="202430"/>
            <a:ext cx="7136860" cy="1189141"/>
          </a:xfrm>
          <a:solidFill>
            <a:schemeClr val="tx1"/>
          </a:solidFill>
        </p:spPr>
        <p:txBody>
          <a:bodyPr/>
          <a:lstStyle/>
          <a:p>
            <a:pPr algn="ctr"/>
            <a:r>
              <a:rPr lang="en-US" b="1" dirty="0">
                <a:solidFill>
                  <a:schemeClr val="bg1"/>
                </a:solidFill>
              </a:rPr>
              <a:t>So, What Did We Find?</a:t>
            </a:r>
          </a:p>
        </p:txBody>
      </p:sp>
      <p:sp>
        <p:nvSpPr>
          <p:cNvPr id="3" name="Text Placeholder 2">
            <a:extLst>
              <a:ext uri="{FF2B5EF4-FFF2-40B4-BE49-F238E27FC236}">
                <a16:creationId xmlns:a16="http://schemas.microsoft.com/office/drawing/2014/main" id="{35D4EEF3-0D94-4389-A033-705116A9126C}"/>
              </a:ext>
            </a:extLst>
          </p:cNvPr>
          <p:cNvSpPr>
            <a:spLocks noGrp="1"/>
          </p:cNvSpPr>
          <p:nvPr>
            <p:ph type="body" idx="1"/>
          </p:nvPr>
        </p:nvSpPr>
        <p:spPr>
          <a:xfrm>
            <a:off x="575125" y="1563228"/>
            <a:ext cx="1570228" cy="411956"/>
          </a:xfrm>
        </p:spPr>
        <p:txBody>
          <a:bodyPr>
            <a:normAutofit lnSpcReduction="10000"/>
          </a:bodyPr>
          <a:lstStyle/>
          <a:p>
            <a:r>
              <a:rPr lang="en-US" dirty="0"/>
              <a:t>Effect Size</a:t>
            </a:r>
          </a:p>
        </p:txBody>
      </p:sp>
      <p:sp>
        <p:nvSpPr>
          <p:cNvPr id="5" name="Text Placeholder 4">
            <a:extLst>
              <a:ext uri="{FF2B5EF4-FFF2-40B4-BE49-F238E27FC236}">
                <a16:creationId xmlns:a16="http://schemas.microsoft.com/office/drawing/2014/main" id="{BEFF7AC2-2F39-4732-AB4C-4919E3FF0344}"/>
              </a:ext>
            </a:extLst>
          </p:cNvPr>
          <p:cNvSpPr>
            <a:spLocks noGrp="1"/>
          </p:cNvSpPr>
          <p:nvPr>
            <p:ph type="body" sz="quarter" idx="3"/>
          </p:nvPr>
        </p:nvSpPr>
        <p:spPr>
          <a:xfrm>
            <a:off x="5207672" y="4331518"/>
            <a:ext cx="1426329" cy="436597"/>
          </a:xfrm>
        </p:spPr>
        <p:txBody>
          <a:bodyPr>
            <a:normAutofit lnSpcReduction="10000"/>
          </a:bodyPr>
          <a:lstStyle/>
          <a:p>
            <a:r>
              <a:rPr lang="en-US" dirty="0"/>
              <a:t>PND</a:t>
            </a:r>
          </a:p>
        </p:txBody>
      </p:sp>
      <p:sp>
        <p:nvSpPr>
          <p:cNvPr id="7" name="Text Placeholder 2">
            <a:extLst>
              <a:ext uri="{FF2B5EF4-FFF2-40B4-BE49-F238E27FC236}">
                <a16:creationId xmlns:a16="http://schemas.microsoft.com/office/drawing/2014/main" id="{006B2800-D98A-4574-8A95-3F078CD7B865}"/>
              </a:ext>
            </a:extLst>
          </p:cNvPr>
          <p:cNvSpPr txBox="1">
            <a:spLocks/>
          </p:cNvSpPr>
          <p:nvPr/>
        </p:nvSpPr>
        <p:spPr>
          <a:xfrm>
            <a:off x="7748377" y="1538585"/>
            <a:ext cx="2353903" cy="4365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Graphing Trends</a:t>
            </a:r>
          </a:p>
        </p:txBody>
      </p:sp>
      <p:graphicFrame>
        <p:nvGraphicFramePr>
          <p:cNvPr id="17" name="Chart 16">
            <a:extLst>
              <a:ext uri="{FF2B5EF4-FFF2-40B4-BE49-F238E27FC236}">
                <a16:creationId xmlns:a16="http://schemas.microsoft.com/office/drawing/2014/main" id="{0DC4E2FB-A458-6EC7-AD0A-A4996528AD51}"/>
              </a:ext>
            </a:extLst>
          </p:cNvPr>
          <p:cNvGraphicFramePr/>
          <p:nvPr>
            <p:extLst>
              <p:ext uri="{D42A27DB-BD31-4B8C-83A1-F6EECF244321}">
                <p14:modId xmlns:p14="http://schemas.microsoft.com/office/powerpoint/2010/main" val="272141421"/>
              </p:ext>
            </p:extLst>
          </p:nvPr>
        </p:nvGraphicFramePr>
        <p:xfrm>
          <a:off x="6718623" y="1975184"/>
          <a:ext cx="4413409" cy="2356334"/>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4">
            <a:extLst>
              <a:ext uri="{FF2B5EF4-FFF2-40B4-BE49-F238E27FC236}">
                <a16:creationId xmlns:a16="http://schemas.microsoft.com/office/drawing/2014/main" id="{2C09B122-C173-D771-381B-3672B418CE36}"/>
              </a:ext>
            </a:extLst>
          </p:cNvPr>
          <p:cNvSpPr txBox="1">
            <a:spLocks/>
          </p:cNvSpPr>
          <p:nvPr/>
        </p:nvSpPr>
        <p:spPr>
          <a:xfrm>
            <a:off x="7389303" y="202430"/>
            <a:ext cx="4550254" cy="1179810"/>
          </a:xfrm>
          <a:prstGeom prst="rect">
            <a:avLst/>
          </a:prstGeom>
          <a:solidFill>
            <a:schemeClr val="accent6">
              <a:lumMod val="60000"/>
              <a:lumOff val="40000"/>
            </a:schemeClr>
          </a:solidFill>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Emily: 4</a:t>
            </a:r>
            <a:r>
              <a:rPr lang="en-US" sz="2000" baseline="30000" dirty="0"/>
              <a:t>th</a:t>
            </a:r>
            <a:r>
              <a:rPr lang="en-US" sz="2000" dirty="0"/>
              <a:t> Grade, January</a:t>
            </a:r>
          </a:p>
          <a:p>
            <a:r>
              <a:rPr lang="en-US" sz="2000" dirty="0"/>
              <a:t>Observation Data</a:t>
            </a:r>
          </a:p>
          <a:p>
            <a:r>
              <a:rPr lang="en-US" sz="2000" dirty="0"/>
              <a:t>Off Task</a:t>
            </a:r>
          </a:p>
        </p:txBody>
      </p:sp>
      <p:pic>
        <p:nvPicPr>
          <p:cNvPr id="6" name="Picture 5" descr="A child drawing with markers&#10;&#10;Description automatically generated">
            <a:extLst>
              <a:ext uri="{FF2B5EF4-FFF2-40B4-BE49-F238E27FC236}">
                <a16:creationId xmlns:a16="http://schemas.microsoft.com/office/drawing/2014/main" id="{5DB531D5-436D-1BF3-52FE-3BBF3863338F}"/>
              </a:ext>
            </a:extLst>
          </p:cNvPr>
          <p:cNvPicPr>
            <a:picLocks noChangeAspect="1"/>
          </p:cNvPicPr>
          <p:nvPr/>
        </p:nvPicPr>
        <p:blipFill rotWithShape="1">
          <a:blip r:embed="rId3">
            <a:extLst>
              <a:ext uri="{28A0092B-C50C-407E-A947-70E740481C1C}">
                <a14:useLocalDpi xmlns:a14="http://schemas.microsoft.com/office/drawing/2010/main" val="0"/>
              </a:ext>
            </a:extLst>
          </a:blip>
          <a:srcRect l="30164" t="17159" r="37116" b="37083"/>
          <a:stretch/>
        </p:blipFill>
        <p:spPr>
          <a:xfrm>
            <a:off x="10655855" y="202429"/>
            <a:ext cx="1264128" cy="1179810"/>
          </a:xfrm>
          <a:prstGeom prst="rect">
            <a:avLst/>
          </a:prstGeom>
        </p:spPr>
      </p:pic>
      <p:pic>
        <p:nvPicPr>
          <p:cNvPr id="11" name="Picture 10">
            <a:extLst>
              <a:ext uri="{FF2B5EF4-FFF2-40B4-BE49-F238E27FC236}">
                <a16:creationId xmlns:a16="http://schemas.microsoft.com/office/drawing/2014/main" id="{E8C58AAB-9397-A6E0-8CD9-BE296C916082}"/>
              </a:ext>
            </a:extLst>
          </p:cNvPr>
          <p:cNvPicPr>
            <a:picLocks noChangeAspect="1"/>
          </p:cNvPicPr>
          <p:nvPr/>
        </p:nvPicPr>
        <p:blipFill>
          <a:blip r:embed="rId4"/>
          <a:stretch>
            <a:fillRect/>
          </a:stretch>
        </p:blipFill>
        <p:spPr>
          <a:xfrm>
            <a:off x="382484" y="1975184"/>
            <a:ext cx="3714592" cy="3828372"/>
          </a:xfrm>
          <a:prstGeom prst="rect">
            <a:avLst/>
          </a:prstGeom>
        </p:spPr>
      </p:pic>
      <p:pic>
        <p:nvPicPr>
          <p:cNvPr id="13" name="Picture 12">
            <a:extLst>
              <a:ext uri="{FF2B5EF4-FFF2-40B4-BE49-F238E27FC236}">
                <a16:creationId xmlns:a16="http://schemas.microsoft.com/office/drawing/2014/main" id="{FC11D78A-8796-0026-027A-B39A6FE72EB4}"/>
              </a:ext>
            </a:extLst>
          </p:cNvPr>
          <p:cNvPicPr>
            <a:picLocks noChangeAspect="1"/>
          </p:cNvPicPr>
          <p:nvPr/>
        </p:nvPicPr>
        <p:blipFill>
          <a:blip r:embed="rId5"/>
          <a:stretch>
            <a:fillRect/>
          </a:stretch>
        </p:blipFill>
        <p:spPr>
          <a:xfrm>
            <a:off x="4248150" y="4839200"/>
            <a:ext cx="3345374" cy="1928711"/>
          </a:xfrm>
          <a:prstGeom prst="rect">
            <a:avLst/>
          </a:prstGeom>
        </p:spPr>
      </p:pic>
    </p:spTree>
    <p:extLst>
      <p:ext uri="{BB962C8B-B14F-4D97-AF65-F5344CB8AC3E}">
        <p14:creationId xmlns:p14="http://schemas.microsoft.com/office/powerpoint/2010/main" val="13597119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General: 1a</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What happens if I use more than one method, and I get different results?</a:t>
            </a:r>
          </a:p>
          <a:p>
            <a:pPr marL="0" indent="0">
              <a:buNone/>
            </a:pPr>
            <a:endParaRPr lang="en-US" sz="2000" dirty="0"/>
          </a:p>
          <a:p>
            <a:pPr marL="0" indent="0">
              <a:buNone/>
            </a:pPr>
            <a:r>
              <a:rPr lang="en-US" sz="2000" dirty="0"/>
              <a:t>For example, what if the effect size is large but the graph trend does not support that the intervention is meeting the child’s needs compared to peers?</a:t>
            </a:r>
          </a:p>
          <a:p>
            <a:endParaRPr lang="en-US" sz="2000" dirty="0"/>
          </a:p>
        </p:txBody>
      </p:sp>
      <p:sp>
        <p:nvSpPr>
          <p:cNvPr id="6" name="TextBox 5">
            <a:extLst>
              <a:ext uri="{FF2B5EF4-FFF2-40B4-BE49-F238E27FC236}">
                <a16:creationId xmlns:a16="http://schemas.microsoft.com/office/drawing/2014/main" id="{6CECA6CD-A261-1EEF-821A-28E72C374527}"/>
              </a:ext>
            </a:extLst>
          </p:cNvPr>
          <p:cNvSpPr txBox="1"/>
          <p:nvPr/>
        </p:nvSpPr>
        <p:spPr>
          <a:xfrm>
            <a:off x="6905573" y="2532909"/>
            <a:ext cx="4765670" cy="523220"/>
          </a:xfrm>
          <a:prstGeom prst="rect">
            <a:avLst/>
          </a:prstGeom>
          <a:noFill/>
        </p:spPr>
        <p:txBody>
          <a:bodyPr wrap="square" rtlCol="0">
            <a:spAutoFit/>
          </a:bodyPr>
          <a:lstStyle/>
          <a:p>
            <a:r>
              <a:rPr lang="en-US" sz="2800" b="1" dirty="0">
                <a:solidFill>
                  <a:schemeClr val="accent2"/>
                </a:solidFill>
              </a:rPr>
              <a:t>What would you recommend?</a:t>
            </a:r>
          </a:p>
        </p:txBody>
      </p:sp>
    </p:spTree>
    <p:extLst>
      <p:ext uri="{BB962C8B-B14F-4D97-AF65-F5344CB8AC3E}">
        <p14:creationId xmlns:p14="http://schemas.microsoft.com/office/powerpoint/2010/main" val="1735129279"/>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General: 1b</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What happens if I use more than one method, and I get different results?</a:t>
            </a:r>
          </a:p>
          <a:p>
            <a:pPr marL="0" indent="0">
              <a:buNone/>
            </a:pPr>
            <a:endParaRPr lang="en-US" sz="2000" dirty="0"/>
          </a:p>
          <a:p>
            <a:pPr marL="0" indent="0">
              <a:buNone/>
            </a:pPr>
            <a:r>
              <a:rPr lang="en-US" sz="2000" dirty="0"/>
              <a:t>For example, what if the effect size is large but the graph trend does not support that the intervention is meeting the child’s needs compared to peers?</a:t>
            </a:r>
          </a:p>
          <a:p>
            <a:endParaRPr lang="en-US" sz="2000" dirty="0"/>
          </a:p>
        </p:txBody>
      </p:sp>
      <p:pic>
        <p:nvPicPr>
          <p:cNvPr id="4" name="Picture 3" descr="Shape&#10;&#10;Description automatically generated">
            <a:extLst>
              <a:ext uri="{FF2B5EF4-FFF2-40B4-BE49-F238E27FC236}">
                <a16:creationId xmlns:a16="http://schemas.microsoft.com/office/drawing/2014/main" id="{156C11E8-9A95-8289-9941-F3F895EFCCBB}"/>
              </a:ext>
            </a:extLst>
          </p:cNvPr>
          <p:cNvPicPr>
            <a:picLocks noChangeAspect="1"/>
          </p:cNvPicPr>
          <p:nvPr/>
        </p:nvPicPr>
        <p:blipFill rotWithShape="1">
          <a:blip r:embed="rId2">
            <a:extLst>
              <a:ext uri="{28A0092B-C50C-407E-A947-70E740481C1C}">
                <a14:useLocalDpi xmlns:a14="http://schemas.microsoft.com/office/drawing/2010/main" val="0"/>
              </a:ext>
            </a:extLst>
          </a:blip>
          <a:srcRect l="21142" r="19954"/>
          <a:stretch/>
        </p:blipFill>
        <p:spPr>
          <a:xfrm>
            <a:off x="7203293" y="1690688"/>
            <a:ext cx="4353832" cy="3695700"/>
          </a:xfrm>
          <a:prstGeom prst="rect">
            <a:avLst/>
          </a:prstGeom>
        </p:spPr>
      </p:pic>
    </p:spTree>
    <p:extLst>
      <p:ext uri="{BB962C8B-B14F-4D97-AF65-F5344CB8AC3E}">
        <p14:creationId xmlns:p14="http://schemas.microsoft.com/office/powerpoint/2010/main" val="1293069411"/>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General: 2a</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199" y="1825625"/>
            <a:ext cx="4142091" cy="3399518"/>
          </a:xfrm>
        </p:spPr>
        <p:txBody>
          <a:bodyPr>
            <a:normAutofit/>
          </a:bodyPr>
          <a:lstStyle/>
          <a:p>
            <a:pPr marL="0" indent="0">
              <a:buNone/>
            </a:pPr>
            <a:r>
              <a:rPr lang="en-US" sz="2000" dirty="0"/>
              <a:t>My school implements academic interventions all year long because it is built-in to each classroom’s schedule, so post-test data would not be applicable. </a:t>
            </a:r>
          </a:p>
          <a:p>
            <a:pPr marL="0" indent="0">
              <a:buNone/>
            </a:pPr>
            <a:r>
              <a:rPr lang="en-US" sz="2000" dirty="0"/>
              <a:t>Can I instead use the most recent intervention data points that were collected? </a:t>
            </a:r>
          </a:p>
          <a:p>
            <a:endParaRPr lang="en-US" sz="2000" dirty="0"/>
          </a:p>
        </p:txBody>
      </p:sp>
      <p:sp>
        <p:nvSpPr>
          <p:cNvPr id="6" name="TextBox 5">
            <a:extLst>
              <a:ext uri="{FF2B5EF4-FFF2-40B4-BE49-F238E27FC236}">
                <a16:creationId xmlns:a16="http://schemas.microsoft.com/office/drawing/2014/main" id="{050E6CD9-55D4-8255-2D29-41457BAE9582}"/>
              </a:ext>
            </a:extLst>
          </p:cNvPr>
          <p:cNvSpPr txBox="1"/>
          <p:nvPr/>
        </p:nvSpPr>
        <p:spPr>
          <a:xfrm>
            <a:off x="6905573" y="2532909"/>
            <a:ext cx="4765670" cy="523220"/>
          </a:xfrm>
          <a:prstGeom prst="rect">
            <a:avLst/>
          </a:prstGeom>
          <a:noFill/>
        </p:spPr>
        <p:txBody>
          <a:bodyPr wrap="square" rtlCol="0">
            <a:spAutoFit/>
          </a:bodyPr>
          <a:lstStyle/>
          <a:p>
            <a:r>
              <a:rPr lang="en-US" sz="2800" b="1" dirty="0">
                <a:solidFill>
                  <a:schemeClr val="accent2"/>
                </a:solidFill>
              </a:rPr>
              <a:t>What would you recommend?</a:t>
            </a:r>
          </a:p>
        </p:txBody>
      </p:sp>
    </p:spTree>
    <p:extLst>
      <p:ext uri="{BB962C8B-B14F-4D97-AF65-F5344CB8AC3E}">
        <p14:creationId xmlns:p14="http://schemas.microsoft.com/office/powerpoint/2010/main" val="107991080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5B21-D26D-4C2B-87BC-2B958A496D64}"/>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b="1"/>
              <a:t>Data Must Be …</a:t>
            </a:r>
          </a:p>
        </p:txBody>
      </p:sp>
      <p:pic>
        <p:nvPicPr>
          <p:cNvPr id="6" name="Picture 5" descr="A picture containing text, gear, metalware&#10;&#10;Description automatically generated">
            <a:extLst>
              <a:ext uri="{FF2B5EF4-FFF2-40B4-BE49-F238E27FC236}">
                <a16:creationId xmlns:a16="http://schemas.microsoft.com/office/drawing/2014/main" id="{6E1C3483-CC73-7A9D-BA85-326B0CF169F8}"/>
              </a:ext>
            </a:extLst>
          </p:cNvPr>
          <p:cNvPicPr>
            <a:picLocks noChangeAspect="1"/>
          </p:cNvPicPr>
          <p:nvPr/>
        </p:nvPicPr>
        <p:blipFill rotWithShape="1">
          <a:blip r:embed="rId2">
            <a:extLst>
              <a:ext uri="{28A0092B-C50C-407E-A947-70E740481C1C}">
                <a14:useLocalDpi xmlns:a14="http://schemas.microsoft.com/office/drawing/2010/main" val="0"/>
              </a:ext>
            </a:extLst>
          </a:blip>
          <a:srcRect l="23269" r="17383"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C4694DEB-09EF-41C0-9BCE-95892BFD166A}"/>
              </a:ext>
            </a:extLst>
          </p:cNvPr>
          <p:cNvSpPr>
            <a:spLocks noGrp="1"/>
          </p:cNvSpPr>
          <p:nvPr>
            <p:ph sz="half" idx="1"/>
          </p:nvPr>
        </p:nvSpPr>
        <p:spPr>
          <a:xfrm>
            <a:off x="6417734" y="2614612"/>
            <a:ext cx="5291663" cy="3752849"/>
          </a:xfrm>
        </p:spPr>
        <p:txBody>
          <a:bodyPr vert="horz" lIns="91440" tIns="45720" rIns="91440" bIns="45720" rtlCol="0">
            <a:normAutofit fontScale="92500"/>
          </a:bodyPr>
          <a:lstStyle/>
          <a:p>
            <a:r>
              <a:rPr lang="en-US" dirty="0"/>
              <a:t>Numeric</a:t>
            </a:r>
          </a:p>
          <a:p>
            <a:r>
              <a:rPr lang="en-US" dirty="0"/>
              <a:t>Equal distance between points. </a:t>
            </a:r>
          </a:p>
          <a:p>
            <a:r>
              <a:rPr lang="en-US" dirty="0"/>
              <a:t>Same assessment for targeted child and comparison.</a:t>
            </a:r>
          </a:p>
          <a:p>
            <a:r>
              <a:rPr lang="en-US" dirty="0"/>
              <a:t>Same assessment pre/post/progress monitoring.</a:t>
            </a:r>
          </a:p>
          <a:p>
            <a:r>
              <a:rPr lang="en-US" dirty="0"/>
              <a:t>Matched with the intervention.</a:t>
            </a:r>
          </a:p>
          <a:p>
            <a:r>
              <a:rPr lang="en-US" dirty="0"/>
              <a:t>Same language as the intervention.</a:t>
            </a:r>
          </a:p>
        </p:txBody>
      </p:sp>
    </p:spTree>
    <p:extLst>
      <p:ext uri="{BB962C8B-B14F-4D97-AF65-F5344CB8AC3E}">
        <p14:creationId xmlns:p14="http://schemas.microsoft.com/office/powerpoint/2010/main" val="20382608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838199" y="365125"/>
            <a:ext cx="5529943" cy="1325563"/>
          </a:xfrm>
        </p:spPr>
        <p:txBody>
          <a:bodyPr>
            <a:normAutofit/>
          </a:bodyPr>
          <a:lstStyle/>
          <a:p>
            <a:r>
              <a:rPr lang="en-US" dirty="0"/>
              <a:t>Questions And Answers General: 2b</a:t>
            </a:r>
          </a:p>
        </p:txBody>
      </p:sp>
      <p:sp>
        <p:nvSpPr>
          <p:cNvPr id="3" name="Content Placeholder 2">
            <a:extLst>
              <a:ext uri="{FF2B5EF4-FFF2-40B4-BE49-F238E27FC236}">
                <a16:creationId xmlns:a16="http://schemas.microsoft.com/office/drawing/2014/main" id="{9191B156-EB12-6ECE-2524-F8FA1A4EDCE8}"/>
              </a:ext>
            </a:extLst>
          </p:cNvPr>
          <p:cNvSpPr>
            <a:spLocks noGrp="1"/>
          </p:cNvSpPr>
          <p:nvPr>
            <p:ph idx="1"/>
          </p:nvPr>
        </p:nvSpPr>
        <p:spPr>
          <a:xfrm>
            <a:off x="838200" y="1825625"/>
            <a:ext cx="3743132" cy="3399518"/>
          </a:xfrm>
        </p:spPr>
        <p:txBody>
          <a:bodyPr>
            <a:normAutofit/>
          </a:bodyPr>
          <a:lstStyle/>
          <a:p>
            <a:pPr marL="0" indent="0">
              <a:buNone/>
            </a:pPr>
            <a:r>
              <a:rPr lang="en-US" sz="2000" dirty="0"/>
              <a:t>My school implements academic interventions all year long because it is built-in to each classroom’s schedule, so post-test data would not be applicable. </a:t>
            </a:r>
          </a:p>
          <a:p>
            <a:pPr marL="0" indent="0">
              <a:buNone/>
            </a:pPr>
            <a:r>
              <a:rPr lang="en-US" sz="2000" dirty="0"/>
              <a:t>Can I instead use the most recent intervention data points that were collected? </a:t>
            </a:r>
          </a:p>
          <a:p>
            <a:endParaRPr lang="en-US" sz="2000" dirty="0"/>
          </a:p>
        </p:txBody>
      </p:sp>
      <p:pic>
        <p:nvPicPr>
          <p:cNvPr id="4" name="Picture 3">
            <a:extLst>
              <a:ext uri="{FF2B5EF4-FFF2-40B4-BE49-F238E27FC236}">
                <a16:creationId xmlns:a16="http://schemas.microsoft.com/office/drawing/2014/main" id="{62FD1326-F247-4122-740B-550175F47435}"/>
              </a:ext>
            </a:extLst>
          </p:cNvPr>
          <p:cNvPicPr>
            <a:picLocks noChangeAspect="1"/>
          </p:cNvPicPr>
          <p:nvPr/>
        </p:nvPicPr>
        <p:blipFill>
          <a:blip r:embed="rId2"/>
          <a:stretch>
            <a:fillRect/>
          </a:stretch>
        </p:blipFill>
        <p:spPr>
          <a:xfrm>
            <a:off x="6803097" y="1825625"/>
            <a:ext cx="5231880" cy="2956011"/>
          </a:xfrm>
          <a:prstGeom prst="rect">
            <a:avLst/>
          </a:prstGeom>
        </p:spPr>
      </p:pic>
    </p:spTree>
    <p:extLst>
      <p:ext uri="{BB962C8B-B14F-4D97-AF65-F5344CB8AC3E}">
        <p14:creationId xmlns:p14="http://schemas.microsoft.com/office/powerpoint/2010/main" val="2675560162"/>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F8B15A-E930-FC4A-6FF9-078A64DB300B}"/>
              </a:ext>
            </a:extLst>
          </p:cNvPr>
          <p:cNvSpPr>
            <a:spLocks noGrp="1"/>
          </p:cNvSpPr>
          <p:nvPr>
            <p:ph type="title"/>
          </p:nvPr>
        </p:nvSpPr>
        <p:spPr>
          <a:xfrm>
            <a:off x="735067" y="1239793"/>
            <a:ext cx="4685523" cy="1325563"/>
          </a:xfrm>
        </p:spPr>
        <p:txBody>
          <a:bodyPr>
            <a:normAutofit/>
          </a:bodyPr>
          <a:lstStyle/>
          <a:p>
            <a:r>
              <a:rPr lang="en-US" dirty="0"/>
              <a:t>Other</a:t>
            </a:r>
            <a:br>
              <a:rPr lang="en-US" dirty="0"/>
            </a:br>
            <a:r>
              <a:rPr lang="en-US" dirty="0"/>
              <a:t>Questions?</a:t>
            </a:r>
          </a:p>
        </p:txBody>
      </p:sp>
      <p:pic>
        <p:nvPicPr>
          <p:cNvPr id="7" name="Picture 6">
            <a:extLst>
              <a:ext uri="{FF2B5EF4-FFF2-40B4-BE49-F238E27FC236}">
                <a16:creationId xmlns:a16="http://schemas.microsoft.com/office/drawing/2014/main" id="{4C0D3055-9CAE-24DA-C8C2-D7A90EB7E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787" y="2397293"/>
            <a:ext cx="5514426" cy="3212925"/>
          </a:xfrm>
          <a:prstGeom prst="rect">
            <a:avLst/>
          </a:prstGeom>
        </p:spPr>
      </p:pic>
      <p:sp>
        <p:nvSpPr>
          <p:cNvPr id="3" name="Text Placeholder 2">
            <a:extLst>
              <a:ext uri="{FF2B5EF4-FFF2-40B4-BE49-F238E27FC236}">
                <a16:creationId xmlns:a16="http://schemas.microsoft.com/office/drawing/2014/main" id="{4B71D976-B6A8-6B5C-77F1-2CC449D333AA}"/>
              </a:ext>
            </a:extLst>
          </p:cNvPr>
          <p:cNvSpPr txBox="1">
            <a:spLocks/>
          </p:cNvSpPr>
          <p:nvPr/>
        </p:nvSpPr>
        <p:spPr>
          <a:xfrm>
            <a:off x="113393" y="5130712"/>
            <a:ext cx="4299987"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hlinkClick r:id="rId3"/>
              </a:rPr>
              <a:t>http://kathleenkrach.com</a:t>
            </a:r>
            <a:endParaRPr lang="en-US" dirty="0"/>
          </a:p>
          <a:p>
            <a:pPr marL="0" indent="0" algn="ctr">
              <a:buNone/>
            </a:pPr>
            <a:r>
              <a:rPr lang="en-US" dirty="0">
                <a:hlinkClick r:id="rId4"/>
              </a:rPr>
              <a:t>skrach@fsu.edu</a:t>
            </a:r>
            <a:endParaRPr lang="en-US" dirty="0"/>
          </a:p>
          <a:p>
            <a:endParaRPr lang="en-US" dirty="0"/>
          </a:p>
        </p:txBody>
      </p:sp>
    </p:spTree>
    <p:extLst>
      <p:ext uri="{BB962C8B-B14F-4D97-AF65-F5344CB8AC3E}">
        <p14:creationId xmlns:p14="http://schemas.microsoft.com/office/powerpoint/2010/main" val="223977566"/>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ctr"/>
            <a:r>
              <a:rPr lang="en-US" dirty="0">
                <a:solidFill>
                  <a:schemeClr val="bg1"/>
                </a:solidFill>
              </a:rPr>
              <a:t>References</a:t>
            </a:r>
          </a:p>
        </p:txBody>
      </p:sp>
      <p:sp>
        <p:nvSpPr>
          <p:cNvPr id="3" name="Content Placeholder 2"/>
          <p:cNvSpPr>
            <a:spLocks noGrp="1"/>
          </p:cNvSpPr>
          <p:nvPr>
            <p:ph idx="1"/>
          </p:nvPr>
        </p:nvSpPr>
        <p:spPr/>
        <p:txBody>
          <a:bodyPr>
            <a:normAutofit fontScale="62500" lnSpcReduction="20000"/>
          </a:bodyPr>
          <a:lstStyle/>
          <a:p>
            <a:r>
              <a:rPr lang="en-US" dirty="0"/>
              <a:t>Adobe Stock Images (2022). Licensed images.</a:t>
            </a:r>
          </a:p>
          <a:p>
            <a:r>
              <a:rPr lang="en-US" dirty="0"/>
              <a:t>Alonzo, J., Tindal, G., Ulmer, K., and Glasgow, A. (2006). </a:t>
            </a:r>
            <a:r>
              <a:rPr lang="en-US" dirty="0" err="1"/>
              <a:t>EasyCBM</a:t>
            </a:r>
            <a:r>
              <a:rPr lang="en-US" dirty="0"/>
              <a:t> online progress monitoring assessment system. University of Oregon - Center for Educational</a:t>
            </a:r>
          </a:p>
          <a:p>
            <a:r>
              <a:rPr lang="en-US" dirty="0"/>
              <a:t>Assessment Accountability. http://easycbm.com</a:t>
            </a:r>
          </a:p>
          <a:p>
            <a:r>
              <a:rPr lang="en-US" dirty="0"/>
              <a:t>Anastasi, A., &amp; Urbina, S. (1997). </a:t>
            </a:r>
            <a:r>
              <a:rPr lang="en-US" i="1" dirty="0"/>
              <a:t>Psychological testing: Seventh edition</a:t>
            </a:r>
            <a:r>
              <a:rPr lang="en-US" dirty="0"/>
              <a:t>. Upper Saddle River, NJ: Prentice Hall. (pp. 111)</a:t>
            </a:r>
          </a:p>
          <a:p>
            <a:pPr lvl="0"/>
            <a:r>
              <a:rPr lang="en-US" dirty="0"/>
              <a:t>DIBELS.NET (</a:t>
            </a:r>
            <a:r>
              <a:rPr lang="en-US" dirty="0" err="1"/>
              <a:t>n.d.</a:t>
            </a:r>
            <a:r>
              <a:rPr lang="en-US" dirty="0"/>
              <a:t>). http://</a:t>
            </a:r>
            <a:r>
              <a:rPr lang="en-US" altLang="en-US" dirty="0">
                <a:solidFill>
                  <a:schemeClr val="tx1"/>
                </a:solidFill>
              </a:rPr>
              <a:t>dibels.net/samplereports/DistrictOverviewG1.pdf </a:t>
            </a:r>
          </a:p>
          <a:p>
            <a:r>
              <a:rPr lang="en-US" dirty="0"/>
              <a:t>Goffreda, C. T., &amp; Clyde </a:t>
            </a:r>
            <a:r>
              <a:rPr lang="en-US" dirty="0" err="1"/>
              <a:t>Diperna</a:t>
            </a:r>
            <a:r>
              <a:rPr lang="en-US" dirty="0"/>
              <a:t>, J. (2010). An empirical review of psychometric evidence for the Dynamic Indicators of Basic Early Literacy Skills. </a:t>
            </a:r>
            <a:r>
              <a:rPr lang="en-US" i="1" dirty="0"/>
              <a:t>School Psychology Review</a:t>
            </a:r>
            <a:r>
              <a:rPr lang="en-US" dirty="0"/>
              <a:t>, </a:t>
            </a:r>
            <a:r>
              <a:rPr lang="en-US" i="1" dirty="0"/>
              <a:t>39</a:t>
            </a:r>
            <a:r>
              <a:rPr lang="en-US" dirty="0"/>
              <a:t>(3), 463.</a:t>
            </a:r>
          </a:p>
          <a:p>
            <a:r>
              <a:rPr lang="en-US" dirty="0"/>
              <a:t>Schultz, E. (2011). Specific learning disability: The importance of using professional judgement. In N. Mather and L. E. Jaffe (Eds.). </a:t>
            </a:r>
            <a:r>
              <a:rPr lang="en-US" i="1" dirty="0"/>
              <a:t>Comprehensive evaluations: Case reports for psychologists, diagnosticians and special educators</a:t>
            </a:r>
            <a:r>
              <a:rPr lang="en-US" dirty="0"/>
              <a:t> (pp. 207-216). Hoboken, NJ: John Wiley &amp; Sons, Inc.</a:t>
            </a:r>
          </a:p>
          <a:p>
            <a:r>
              <a:rPr lang="en-US" dirty="0"/>
              <a:t>Reynolds, C. R. (2003). Conceptual &amp; technical problems in learning disability diagnosis. In C. R. Reynolds &amp; R. W. </a:t>
            </a:r>
            <a:r>
              <a:rPr lang="en-US" dirty="0" err="1"/>
              <a:t>Kamphaus</a:t>
            </a:r>
            <a:r>
              <a:rPr lang="en-US" dirty="0"/>
              <a:t> (Eds.) </a:t>
            </a:r>
            <a:r>
              <a:rPr lang="en-US" i="1" dirty="0"/>
              <a:t>Handbook of psychological and educational assessment of children: Intelligence, Aptitude, and Achievement, Second Edition </a:t>
            </a:r>
            <a:r>
              <a:rPr lang="en-US" dirty="0"/>
              <a:t>(pp. 475-497). New York: The Guilford Press</a:t>
            </a:r>
          </a:p>
        </p:txBody>
      </p:sp>
    </p:spTree>
    <p:extLst>
      <p:ext uri="{BB962C8B-B14F-4D97-AF65-F5344CB8AC3E}">
        <p14:creationId xmlns:p14="http://schemas.microsoft.com/office/powerpoint/2010/main" val="3825329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7325-B06D-4FEF-B311-2A5C9DF1CE98}"/>
              </a:ext>
            </a:extLst>
          </p:cNvPr>
          <p:cNvSpPr>
            <a:spLocks noGrp="1"/>
          </p:cNvSpPr>
          <p:nvPr>
            <p:ph type="title"/>
          </p:nvPr>
        </p:nvSpPr>
        <p:spPr>
          <a:solidFill>
            <a:schemeClr val="tx1"/>
          </a:solidFill>
        </p:spPr>
        <p:txBody>
          <a:bodyPr/>
          <a:lstStyle/>
          <a:p>
            <a:pPr algn="ctr"/>
            <a:r>
              <a:rPr lang="en-US" b="1" dirty="0">
                <a:solidFill>
                  <a:schemeClr val="bg1"/>
                </a:solidFill>
              </a:rPr>
              <a:t>Types of Data?</a:t>
            </a:r>
          </a:p>
        </p:txBody>
      </p:sp>
      <p:sp>
        <p:nvSpPr>
          <p:cNvPr id="3" name="Content Placeholder 2">
            <a:extLst>
              <a:ext uri="{FF2B5EF4-FFF2-40B4-BE49-F238E27FC236}">
                <a16:creationId xmlns:a16="http://schemas.microsoft.com/office/drawing/2014/main" id="{E99B5DD0-92CD-4F8D-8C0E-7B475F600A2C}"/>
              </a:ext>
            </a:extLst>
          </p:cNvPr>
          <p:cNvSpPr>
            <a:spLocks noGrp="1"/>
          </p:cNvSpPr>
          <p:nvPr>
            <p:ph idx="1"/>
          </p:nvPr>
        </p:nvSpPr>
        <p:spPr>
          <a:xfrm>
            <a:off x="930511" y="1865726"/>
            <a:ext cx="3773557" cy="493505"/>
          </a:xfrm>
        </p:spPr>
        <p:txBody>
          <a:bodyPr/>
          <a:lstStyle/>
          <a:p>
            <a:pPr marL="0" indent="0" algn="ctr">
              <a:buNone/>
            </a:pPr>
            <a:r>
              <a:rPr lang="en-US" b="1" dirty="0"/>
              <a:t>Observations</a:t>
            </a:r>
          </a:p>
        </p:txBody>
      </p:sp>
      <p:sp>
        <p:nvSpPr>
          <p:cNvPr id="14" name="Content Placeholder 2">
            <a:extLst>
              <a:ext uri="{FF2B5EF4-FFF2-40B4-BE49-F238E27FC236}">
                <a16:creationId xmlns:a16="http://schemas.microsoft.com/office/drawing/2014/main" id="{42016449-D137-42F0-A835-F7E60CAA2C10}"/>
              </a:ext>
            </a:extLst>
          </p:cNvPr>
          <p:cNvSpPr txBox="1">
            <a:spLocks/>
          </p:cNvSpPr>
          <p:nvPr/>
        </p:nvSpPr>
        <p:spPr>
          <a:xfrm>
            <a:off x="8123549" y="3716666"/>
            <a:ext cx="3773557" cy="493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Probes</a:t>
            </a:r>
          </a:p>
        </p:txBody>
      </p:sp>
      <p:pic>
        <p:nvPicPr>
          <p:cNvPr id="9" name="Picture 8" descr="A picture containing grass, outdoor, tree, field&#10;&#10;Description automatically generated">
            <a:extLst>
              <a:ext uri="{FF2B5EF4-FFF2-40B4-BE49-F238E27FC236}">
                <a16:creationId xmlns:a16="http://schemas.microsoft.com/office/drawing/2014/main" id="{F58CA89D-41DC-4AC4-F811-92F2C9409E99}"/>
              </a:ext>
            </a:extLst>
          </p:cNvPr>
          <p:cNvPicPr>
            <a:picLocks noChangeAspect="1"/>
          </p:cNvPicPr>
          <p:nvPr/>
        </p:nvPicPr>
        <p:blipFill rotWithShape="1">
          <a:blip r:embed="rId2">
            <a:extLst>
              <a:ext uri="{28A0092B-C50C-407E-A947-70E740481C1C}">
                <a14:useLocalDpi xmlns:a14="http://schemas.microsoft.com/office/drawing/2010/main" val="0"/>
              </a:ext>
            </a:extLst>
          </a:blip>
          <a:srcRect l="23187"/>
          <a:stretch/>
        </p:blipFill>
        <p:spPr>
          <a:xfrm>
            <a:off x="1412048" y="2431107"/>
            <a:ext cx="2810482" cy="2430142"/>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35820AB9-E0E9-0AA2-065B-E22F24B1E01D}"/>
              </a:ext>
            </a:extLst>
          </p:cNvPr>
          <p:cNvPicPr>
            <a:picLocks noChangeAspect="1"/>
          </p:cNvPicPr>
          <p:nvPr/>
        </p:nvPicPr>
        <p:blipFill rotWithShape="1">
          <a:blip r:embed="rId3">
            <a:extLst>
              <a:ext uri="{28A0092B-C50C-407E-A947-70E740481C1C}">
                <a14:useLocalDpi xmlns:a14="http://schemas.microsoft.com/office/drawing/2010/main" val="0"/>
              </a:ext>
            </a:extLst>
          </a:blip>
          <a:srcRect l="22979" t="17061" r="24123" b="17306"/>
          <a:stretch/>
        </p:blipFill>
        <p:spPr>
          <a:xfrm>
            <a:off x="5298575" y="2935495"/>
            <a:ext cx="2230855" cy="2767911"/>
          </a:xfrm>
          <a:prstGeom prst="rect">
            <a:avLst/>
          </a:prstGeom>
        </p:spPr>
      </p:pic>
      <p:sp>
        <p:nvSpPr>
          <p:cNvPr id="13" name="Content Placeholder 2">
            <a:extLst>
              <a:ext uri="{FF2B5EF4-FFF2-40B4-BE49-F238E27FC236}">
                <a16:creationId xmlns:a16="http://schemas.microsoft.com/office/drawing/2014/main" id="{2B433676-BDCC-4E6E-A467-7DFECC408655}"/>
              </a:ext>
            </a:extLst>
          </p:cNvPr>
          <p:cNvSpPr txBox="1">
            <a:spLocks/>
          </p:cNvSpPr>
          <p:nvPr/>
        </p:nvSpPr>
        <p:spPr>
          <a:xfrm>
            <a:off x="5402049" y="2431107"/>
            <a:ext cx="2015413" cy="493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Ratings</a:t>
            </a:r>
          </a:p>
        </p:txBody>
      </p:sp>
      <p:pic>
        <p:nvPicPr>
          <p:cNvPr id="20" name="Picture 19">
            <a:extLst>
              <a:ext uri="{FF2B5EF4-FFF2-40B4-BE49-F238E27FC236}">
                <a16:creationId xmlns:a16="http://schemas.microsoft.com/office/drawing/2014/main" id="{94637994-5C0A-48A2-CE21-8E97EDBCC554}"/>
              </a:ext>
            </a:extLst>
          </p:cNvPr>
          <p:cNvPicPr>
            <a:picLocks noChangeAspect="1"/>
          </p:cNvPicPr>
          <p:nvPr/>
        </p:nvPicPr>
        <p:blipFill>
          <a:blip r:embed="rId4"/>
          <a:stretch>
            <a:fillRect/>
          </a:stretch>
        </p:blipFill>
        <p:spPr>
          <a:xfrm>
            <a:off x="8348176" y="4319450"/>
            <a:ext cx="3063043" cy="2077480"/>
          </a:xfrm>
          <a:prstGeom prst="rect">
            <a:avLst/>
          </a:prstGeom>
        </p:spPr>
      </p:pic>
    </p:spTree>
    <p:extLst>
      <p:ext uri="{BB962C8B-B14F-4D97-AF65-F5344CB8AC3E}">
        <p14:creationId xmlns:p14="http://schemas.microsoft.com/office/powerpoint/2010/main" val="2417566114"/>
      </p:ext>
    </p:extLst>
  </p:cSld>
  <p:clrMapOvr>
    <a:masterClrMapping/>
  </p:clrMapOvr>
</p:sld>
</file>

<file path=ppt/theme/theme1.xml><?xml version="1.0" encoding="utf-8"?>
<a:theme xmlns:a="http://schemas.openxmlformats.org/drawingml/2006/main" name="Independent Evaluation of Q-Interact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Independent Evaluation of Q-Interactive</Template>
  <TotalTime>1251</TotalTime>
  <Words>4343</Words>
  <Application>Microsoft Macintosh PowerPoint</Application>
  <PresentationFormat>Widescreen</PresentationFormat>
  <Paragraphs>711</Paragraphs>
  <Slides>82</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8" baseType="lpstr">
      <vt:lpstr>Arial</vt:lpstr>
      <vt:lpstr>Calibri</vt:lpstr>
      <vt:lpstr>Calibri Light</vt:lpstr>
      <vt:lpstr>Times New Roman</vt:lpstr>
      <vt:lpstr>Independent Evaluation of Q-Interactive</vt:lpstr>
      <vt:lpstr>Worksheet</vt:lpstr>
      <vt:lpstr>Yes, But Did They Improve? Intervention Response Data Analysis (Expanded) </vt:lpstr>
      <vt:lpstr>Yes, But Did They Improve? Intervention Response Data Analysis (Expanded) </vt:lpstr>
      <vt:lpstr>Five Methods</vt:lpstr>
      <vt:lpstr>Five Methods</vt:lpstr>
      <vt:lpstr>PowerPoint Presentation</vt:lpstr>
      <vt:lpstr>Go! Get Your Data</vt:lpstr>
      <vt:lpstr>Stop! Plan Your Data Collection</vt:lpstr>
      <vt:lpstr>Data Must Be …</vt:lpstr>
      <vt:lpstr>Types of Data?</vt:lpstr>
      <vt:lpstr>Comparison Data</vt:lpstr>
      <vt:lpstr>How Much Data is Needed?</vt:lpstr>
      <vt:lpstr>Questions And Answers Data - #1a</vt:lpstr>
      <vt:lpstr>Questions And Answers Data - #1b</vt:lpstr>
      <vt:lpstr>Questions And Answers Data - #2a</vt:lpstr>
      <vt:lpstr>Questions And Answers Data - #2b</vt:lpstr>
      <vt:lpstr>Questions And Answers Data - #3a</vt:lpstr>
      <vt:lpstr>Questions And Answers Data - #3b</vt:lpstr>
      <vt:lpstr>PowerPoint Presentation</vt:lpstr>
      <vt:lpstr>How Much Data is Needed?</vt:lpstr>
      <vt:lpstr>Cohen’s d</vt:lpstr>
      <vt:lpstr>Cohen’s d</vt:lpstr>
      <vt:lpstr>PowerPoint Presentation</vt:lpstr>
      <vt:lpstr>Effect Size Calculator</vt:lpstr>
      <vt:lpstr>Effect Size Calculator</vt:lpstr>
      <vt:lpstr>Questions And Answers Effect Size - #1a</vt:lpstr>
      <vt:lpstr>Questions And Answers Effect Size - #1b</vt:lpstr>
      <vt:lpstr>PowerPoint Presentation</vt:lpstr>
      <vt:lpstr>Progress Monitoring Data</vt:lpstr>
      <vt:lpstr>Step 1 : Separate the Sections</vt:lpstr>
      <vt:lpstr>Step 2: Determine Range for Each Section</vt:lpstr>
      <vt:lpstr>Step 3: Mark the Range for Baseline</vt:lpstr>
      <vt:lpstr>Step 4: Determine # of points for Intervention and Post Outside of Baseline Range </vt:lpstr>
      <vt:lpstr>Step 5: Calculate PND</vt:lpstr>
      <vt:lpstr>Step 6: Interpret PND</vt:lpstr>
      <vt:lpstr>Another Option Calculate PND</vt:lpstr>
      <vt:lpstr>Another Option: Calculate PND</vt:lpstr>
      <vt:lpstr>Another Option: Interpret PND</vt:lpstr>
      <vt:lpstr>PowerPoint Presentation</vt:lpstr>
      <vt:lpstr>Making a Graphical Trend Decision</vt:lpstr>
      <vt:lpstr>Progress Monitoring Data</vt:lpstr>
      <vt:lpstr>Calculating Trend Line</vt:lpstr>
      <vt:lpstr>Calculating Trend Line</vt:lpstr>
      <vt:lpstr>Calculating Trend Line</vt:lpstr>
      <vt:lpstr>Calculating Goal Line</vt:lpstr>
      <vt:lpstr>Calculating Goal Line</vt:lpstr>
      <vt:lpstr>Calculating Goal Line</vt:lpstr>
      <vt:lpstr>Example Case: “Julia” Typical Peer</vt:lpstr>
      <vt:lpstr>PowerPoint Presentation</vt:lpstr>
      <vt:lpstr>Example Case: “Julia”</vt:lpstr>
      <vt:lpstr>Example Case: “Julia” Graphing Goal Line</vt:lpstr>
      <vt:lpstr>Example Case: “Julia” Graphing Goal Line</vt:lpstr>
      <vt:lpstr>Example Case: “Julia” Graphing Goal Line</vt:lpstr>
      <vt:lpstr>Making a Graphical Trend Decision</vt:lpstr>
      <vt:lpstr>Example Case: “Julia” Decision Time!</vt:lpstr>
      <vt:lpstr>Questions And Answers #1a</vt:lpstr>
      <vt:lpstr>Questions And Answers #1b</vt:lpstr>
      <vt:lpstr>One Child Academic Three Methods</vt:lpstr>
      <vt:lpstr>So, What Did We Find?</vt:lpstr>
      <vt:lpstr>One Child Behavioral Three Methods</vt:lpstr>
      <vt:lpstr>How Much Data is Needed?</vt:lpstr>
      <vt:lpstr>PowerPoint Presentation</vt:lpstr>
      <vt:lpstr>PowerPoint Presentation</vt:lpstr>
      <vt:lpstr>PowerPoint Presentation</vt:lpstr>
      <vt:lpstr>Graphing Trendlines</vt:lpstr>
      <vt:lpstr>Graphing Goal Lines</vt:lpstr>
      <vt:lpstr>Graphing Trends</vt:lpstr>
      <vt:lpstr>One Child Behavioral Three Methods</vt:lpstr>
      <vt:lpstr>So, What Did We Find?</vt:lpstr>
      <vt:lpstr>One Child Academic Three Methods</vt:lpstr>
      <vt:lpstr>You Try It!</vt:lpstr>
      <vt:lpstr>You Try It!</vt:lpstr>
      <vt:lpstr>So, What Did We Find?</vt:lpstr>
      <vt:lpstr>One Child Behavioral Three Methods</vt:lpstr>
      <vt:lpstr>You Try It!</vt:lpstr>
      <vt:lpstr>You Try It!</vt:lpstr>
      <vt:lpstr>So, What Did We Find?</vt:lpstr>
      <vt:lpstr>Questions And Answers General: 1a</vt:lpstr>
      <vt:lpstr>Questions And Answers General: 1b</vt:lpstr>
      <vt:lpstr>Questions And Answers General: 2a</vt:lpstr>
      <vt:lpstr>Questions And Answers General: 2b</vt:lpstr>
      <vt:lpstr>Other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Krach</dc:creator>
  <cp:lastModifiedBy>Kathy Little</cp:lastModifiedBy>
  <cp:revision>55</cp:revision>
  <dcterms:created xsi:type="dcterms:W3CDTF">2020-08-06T15:25:28Z</dcterms:created>
  <dcterms:modified xsi:type="dcterms:W3CDTF">2023-09-22T19:34:56Z</dcterms:modified>
</cp:coreProperties>
</file>